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sldIdLst>
    <p:sldId id="256" r:id="rId2"/>
    <p:sldId id="275" r:id="rId3"/>
    <p:sldId id="302" r:id="rId4"/>
    <p:sldId id="303" r:id="rId5"/>
    <p:sldId id="281" r:id="rId6"/>
    <p:sldId id="290" r:id="rId7"/>
    <p:sldId id="283" r:id="rId8"/>
    <p:sldId id="304" r:id="rId9"/>
    <p:sldId id="286" r:id="rId10"/>
    <p:sldId id="305" r:id="rId11"/>
    <p:sldId id="278" r:id="rId12"/>
    <p:sldId id="306" r:id="rId13"/>
    <p:sldId id="287" r:id="rId14"/>
    <p:sldId id="289" r:id="rId15"/>
  </p:sldIdLst>
  <p:sldSz cx="18288000" cy="10287000"/>
  <p:notesSz cx="6954838" cy="9240838"/>
  <p:embeddedFontLst>
    <p:embeddedFont>
      <p:font typeface="Arial MT Pro" panose="020B0604020202020204" charset="0"/>
      <p:regular r:id="rId17"/>
    </p:embeddedFont>
    <p:embeddedFont>
      <p:font typeface="Arial MT Pro Bold" panose="020B0604020202020204"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B85"/>
    <a:srgbClr val="47577C"/>
    <a:srgbClr val="EBEBEB"/>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89042" autoAdjust="0"/>
  </p:normalViewPr>
  <p:slideViewPr>
    <p:cSldViewPr>
      <p:cViewPr varScale="1">
        <p:scale>
          <a:sx n="65" d="100"/>
          <a:sy n="65" d="100"/>
        </p:scale>
        <p:origin x="630"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8" d="100"/>
          <a:sy n="118" d="100"/>
        </p:scale>
        <p:origin x="2490"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18351" cy="346531"/>
          </a:xfrm>
          <a:prstGeom prst="rect">
            <a:avLst/>
          </a:prstGeom>
        </p:spPr>
        <p:txBody>
          <a:bodyPr vert="horz" lIns="92546" tIns="46273" rIns="92546" bIns="46273" rtlCol="0"/>
          <a:lstStyle>
            <a:lvl1pPr algn="l">
              <a:defRPr sz="1200"/>
            </a:lvl1pPr>
          </a:lstStyle>
          <a:p>
            <a:endParaRPr lang="cs-CZ"/>
          </a:p>
        </p:txBody>
      </p:sp>
      <p:sp>
        <p:nvSpPr>
          <p:cNvPr id="3" name="Date Placeholder 2"/>
          <p:cNvSpPr>
            <a:spLocks noGrp="1"/>
          </p:cNvSpPr>
          <p:nvPr>
            <p:ph type="dt" idx="1"/>
          </p:nvPr>
        </p:nvSpPr>
        <p:spPr>
          <a:xfrm>
            <a:off x="5253157" y="0"/>
            <a:ext cx="4018351" cy="346531"/>
          </a:xfrm>
          <a:prstGeom prst="rect">
            <a:avLst/>
          </a:prstGeom>
        </p:spPr>
        <p:txBody>
          <a:bodyPr vert="horz" lIns="92546" tIns="46273" rIns="92546" bIns="46273" rtlCol="0"/>
          <a:lstStyle>
            <a:lvl1pPr algn="r">
              <a:defRPr sz="1200"/>
            </a:lvl1pPr>
          </a:lstStyle>
          <a:p>
            <a:fld id="{B7268E1E-0E44-426D-905E-8AD9B19D2182}" type="datetimeFigureOut">
              <a:rPr lang="cs-CZ" smtClean="0"/>
              <a:t>17.03.2026</a:t>
            </a:fld>
            <a:endParaRPr lang="cs-CZ"/>
          </a:p>
        </p:txBody>
      </p:sp>
      <p:sp>
        <p:nvSpPr>
          <p:cNvPr id="4" name="Slide Image Placeholder 3"/>
          <p:cNvSpPr>
            <a:spLocks noGrp="1" noRot="1" noChangeAspect="1"/>
          </p:cNvSpPr>
          <p:nvPr>
            <p:ph type="sldImg" idx="2"/>
          </p:nvPr>
        </p:nvSpPr>
        <p:spPr>
          <a:xfrm>
            <a:off x="2330450" y="517525"/>
            <a:ext cx="4611688" cy="2595563"/>
          </a:xfrm>
          <a:prstGeom prst="rect">
            <a:avLst/>
          </a:prstGeom>
          <a:noFill/>
          <a:ln w="12700">
            <a:solidFill>
              <a:prstClr val="black"/>
            </a:solidFill>
          </a:ln>
        </p:spPr>
        <p:txBody>
          <a:bodyPr vert="horz" lIns="92546" tIns="46273" rIns="92546" bIns="46273" rtlCol="0" anchor="ctr"/>
          <a:lstStyle/>
          <a:p>
            <a:endParaRPr lang="cs-CZ"/>
          </a:p>
        </p:txBody>
      </p:sp>
      <p:sp>
        <p:nvSpPr>
          <p:cNvPr id="5" name="Notes Placeholder 4"/>
          <p:cNvSpPr>
            <a:spLocks noGrp="1"/>
          </p:cNvSpPr>
          <p:nvPr>
            <p:ph type="body" sz="quarter" idx="3"/>
          </p:nvPr>
        </p:nvSpPr>
        <p:spPr>
          <a:xfrm>
            <a:off x="927312" y="3285631"/>
            <a:ext cx="7418494" cy="3113970"/>
          </a:xfrm>
          <a:prstGeom prst="rect">
            <a:avLst/>
          </a:prstGeom>
        </p:spPr>
        <p:txBody>
          <a:bodyPr vert="horz" lIns="92546" tIns="46273" rIns="92546" bIns="462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71263"/>
            <a:ext cx="4018351" cy="344928"/>
          </a:xfrm>
          <a:prstGeom prst="rect">
            <a:avLst/>
          </a:prstGeom>
        </p:spPr>
        <p:txBody>
          <a:bodyPr vert="horz" lIns="92546" tIns="46273" rIns="92546" bIns="46273" rtlCol="0" anchor="b"/>
          <a:lstStyle>
            <a:lvl1pPr algn="l">
              <a:defRPr sz="1200"/>
            </a:lvl1pPr>
          </a:lstStyle>
          <a:p>
            <a:endParaRPr lang="cs-CZ"/>
          </a:p>
        </p:txBody>
      </p:sp>
      <p:sp>
        <p:nvSpPr>
          <p:cNvPr id="7" name="Slide Number Placeholder 6"/>
          <p:cNvSpPr>
            <a:spLocks noGrp="1"/>
          </p:cNvSpPr>
          <p:nvPr>
            <p:ph type="sldNum" sz="quarter" idx="5"/>
          </p:nvPr>
        </p:nvSpPr>
        <p:spPr>
          <a:xfrm>
            <a:off x="5253157" y="6571263"/>
            <a:ext cx="4018351" cy="344928"/>
          </a:xfrm>
          <a:prstGeom prst="rect">
            <a:avLst/>
          </a:prstGeom>
        </p:spPr>
        <p:txBody>
          <a:bodyPr vert="horz" lIns="92546" tIns="46273" rIns="92546" bIns="46273"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28863" y="517525"/>
            <a:ext cx="4614862" cy="25955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1B2431-D351-4C6E-A3CF-9DFAC0E3E050}" type="slidenum">
              <a:rPr lang="cs-CZ" smtClean="0"/>
              <a:t>6</a:t>
            </a:fld>
            <a:endParaRPr lang="cs-CZ"/>
          </a:p>
        </p:txBody>
      </p:sp>
    </p:spTree>
    <p:extLst>
      <p:ext uri="{BB962C8B-B14F-4D97-AF65-F5344CB8AC3E}">
        <p14:creationId xmlns:p14="http://schemas.microsoft.com/office/powerpoint/2010/main" val="1659599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mailto:permits@sbpd.com" TargetMode="Externa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hyperlink" Target="mailto:info@camtc.org"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camtc.org/" TargetMode="External"/><Relationship Id="rId5" Type="http://schemas.openxmlformats.org/officeDocument/2006/relationships/hyperlink" Target="https://santabarbaraca.gov/proposed-massage-ordinance-information" TargetMode="External"/><Relationship Id="rId4" Type="http://schemas.openxmlformats.org/officeDocument/2006/relationships/hyperlink" Target="mailto:permits@sbpd.co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hyperlink" Target="https://ecode360.com/44117811#44117796"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p:cNvGrpSpPr/>
        <p:nvPr/>
      </p:nvGrpSpPr>
      <p:grpSpPr>
        <a:xfrm>
          <a:off x="0" y="0"/>
          <a:ext cx="0" cy="0"/>
          <a:chOff x="0" y="0"/>
          <a:chExt cx="0" cy="0"/>
        </a:xfrm>
      </p:grpSpPr>
      <p:grpSp>
        <p:nvGrpSpPr>
          <p:cNvPr id="2" name="Group 2"/>
          <p:cNvGrpSpPr/>
          <p:nvPr/>
        </p:nvGrpSpPr>
        <p:grpSpPr>
          <a:xfrm>
            <a:off x="0" y="994706"/>
            <a:ext cx="18288000" cy="343080"/>
            <a:chOff x="0" y="0"/>
            <a:chExt cx="24431306" cy="457439"/>
          </a:xfrm>
        </p:grpSpPr>
        <p:sp>
          <p:nvSpPr>
            <p:cNvPr id="3" name="Freeform 3"/>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endParaRPr lang="en-US"/>
            </a:p>
          </p:txBody>
        </p:sp>
      </p:grpSp>
      <p:sp>
        <p:nvSpPr>
          <p:cNvPr id="4" name="Freeform 4"/>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endParaRPr lang="en-US"/>
          </a:p>
        </p:txBody>
      </p:sp>
      <p:grpSp>
        <p:nvGrpSpPr>
          <p:cNvPr id="5" name="Group 5"/>
          <p:cNvGrpSpPr/>
          <p:nvPr/>
        </p:nvGrpSpPr>
        <p:grpSpPr>
          <a:xfrm>
            <a:off x="0" y="9633666"/>
            <a:ext cx="18301238" cy="686159"/>
            <a:chOff x="0" y="0"/>
            <a:chExt cx="24401650" cy="914879"/>
          </a:xfrm>
        </p:grpSpPr>
        <p:sp>
          <p:nvSpPr>
            <p:cNvPr id="6" name="Freeform 6"/>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endParaRPr lang="en-US"/>
            </a:p>
          </p:txBody>
        </p:sp>
      </p:grpSp>
      <p:sp>
        <p:nvSpPr>
          <p:cNvPr id="7" name="TextBox 7"/>
          <p:cNvSpPr txBox="1"/>
          <p:nvPr/>
        </p:nvSpPr>
        <p:spPr>
          <a:xfrm>
            <a:off x="11936415" y="9761103"/>
            <a:ext cx="5397172" cy="634497"/>
          </a:xfrm>
          <a:prstGeom prst="rect">
            <a:avLst/>
          </a:prstGeom>
        </p:spPr>
        <p:txBody>
          <a:bodyPr lIns="0" tIns="0" rIns="0" bIns="0" rtlCol="0" anchor="t">
            <a:spAutoFit/>
          </a:bodyPr>
          <a:lstStyle/>
          <a:p>
            <a:pPr algn="r">
              <a:lnSpc>
                <a:spcPts val="3752"/>
              </a:lnSpc>
            </a:pPr>
            <a:r>
              <a:rPr lang="en-US" sz="3127" dirty="0">
                <a:solidFill>
                  <a:srgbClr val="EAEAEB"/>
                </a:solidFill>
                <a:latin typeface="Arial MT Pro"/>
                <a:ea typeface="Arial MT Pro"/>
                <a:cs typeface="Arial MT Pro"/>
                <a:sym typeface="Arial MT Pro"/>
              </a:rPr>
              <a:t>SantaBarbaraCA.gov</a:t>
            </a:r>
          </a:p>
        </p:txBody>
      </p:sp>
      <p:sp>
        <p:nvSpPr>
          <p:cNvPr id="8" name="Freeform 8" descr="SBCitySeal_FullColor_600px.png"/>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endParaRPr lang="en-US"/>
          </a:p>
        </p:txBody>
      </p:sp>
      <p:sp>
        <p:nvSpPr>
          <p:cNvPr id="11" name="AutoShape 11"/>
          <p:cNvSpPr/>
          <p:nvPr/>
        </p:nvSpPr>
        <p:spPr>
          <a:xfrm flipV="1">
            <a:off x="1300313" y="8800850"/>
            <a:ext cx="15722857" cy="42096"/>
          </a:xfrm>
          <a:prstGeom prst="line">
            <a:avLst/>
          </a:prstGeom>
          <a:ln w="19050" cap="rnd">
            <a:solidFill>
              <a:srgbClr val="1259A9"/>
            </a:solidFill>
            <a:prstDash val="solid"/>
            <a:headEnd type="none" w="sm" len="sm"/>
            <a:tailEnd type="none" w="sm" len="sm"/>
          </a:ln>
        </p:spPr>
        <p:txBody>
          <a:bodyPr/>
          <a:lstStyle/>
          <a:p>
            <a:endParaRPr lang="en-US"/>
          </a:p>
        </p:txBody>
      </p:sp>
      <p:sp>
        <p:nvSpPr>
          <p:cNvPr id="12" name="TextBox 12"/>
          <p:cNvSpPr txBox="1"/>
          <p:nvPr/>
        </p:nvSpPr>
        <p:spPr>
          <a:xfrm>
            <a:off x="1300313" y="6747212"/>
            <a:ext cx="13721694" cy="517001"/>
          </a:xfrm>
          <a:prstGeom prst="rect">
            <a:avLst/>
          </a:prstGeom>
        </p:spPr>
        <p:txBody>
          <a:bodyPr lIns="0" tIns="0" rIns="0" bIns="0" rtlCol="0" anchor="t">
            <a:spAutoFit/>
          </a:bodyPr>
          <a:lstStyle/>
          <a:p>
            <a:pPr>
              <a:lnSpc>
                <a:spcPts val="4252"/>
              </a:lnSpc>
            </a:pPr>
            <a:r>
              <a:rPr lang="en-US" sz="3543" b="1" dirty="0">
                <a:solidFill>
                  <a:srgbClr val="1A3B85"/>
                </a:solidFill>
                <a:latin typeface="Arial" panose="020B0604020202020204" pitchFamily="34" charset="0"/>
                <a:ea typeface="Arial MT Pro Bold"/>
                <a:cs typeface="Arial" panose="020B0604020202020204" pitchFamily="34" charset="0"/>
                <a:sym typeface="Arial MT Pro Bold"/>
              </a:rPr>
              <a:t>SANTA BARBARA POLICE DEPARTMENT</a:t>
            </a:r>
          </a:p>
        </p:txBody>
      </p:sp>
      <p:sp>
        <p:nvSpPr>
          <p:cNvPr id="13" name="Freeform 13"/>
          <p:cNvSpPr/>
          <p:nvPr/>
        </p:nvSpPr>
        <p:spPr>
          <a:xfrm>
            <a:off x="0" y="1183782"/>
            <a:ext cx="18288000" cy="4107422"/>
          </a:xfrm>
          <a:custGeom>
            <a:avLst/>
            <a:gdLst/>
            <a:ahLst/>
            <a:cxnLst/>
            <a:rect l="l" t="t" r="r" b="b"/>
            <a:pathLst>
              <a:path w="18278688" h="4107422">
                <a:moveTo>
                  <a:pt x="0" y="0"/>
                </a:moveTo>
                <a:lnTo>
                  <a:pt x="18278687" y="0"/>
                </a:lnTo>
                <a:lnTo>
                  <a:pt x="18278687" y="4107422"/>
                </a:lnTo>
                <a:lnTo>
                  <a:pt x="0" y="4107422"/>
                </a:lnTo>
                <a:lnTo>
                  <a:pt x="0" y="0"/>
                </a:lnTo>
                <a:close/>
              </a:path>
            </a:pathLst>
          </a:custGeom>
          <a:blipFill>
            <a:blip r:embed="rId4"/>
            <a:stretch>
              <a:fillRect/>
            </a:stretch>
          </a:blipFill>
        </p:spPr>
        <p:txBody>
          <a:bodyPr/>
          <a:lstStyle/>
          <a:p>
            <a:endParaRPr lang="en-US"/>
          </a:p>
        </p:txBody>
      </p:sp>
      <p:sp>
        <p:nvSpPr>
          <p:cNvPr id="14" name="TextBox 14"/>
          <p:cNvSpPr txBox="1"/>
          <p:nvPr/>
        </p:nvSpPr>
        <p:spPr>
          <a:xfrm>
            <a:off x="990600" y="7719707"/>
            <a:ext cx="12824024" cy="1128514"/>
          </a:xfrm>
          <a:prstGeom prst="rect">
            <a:avLst/>
          </a:prstGeom>
        </p:spPr>
        <p:txBody>
          <a:bodyPr lIns="0" tIns="0" rIns="0" bIns="0" rtlCol="0" anchor="t">
            <a:spAutoFit/>
          </a:bodyPr>
          <a:lstStyle/>
          <a:p>
            <a:pPr algn="ctr">
              <a:lnSpc>
                <a:spcPts val="8811"/>
              </a:lnSpc>
            </a:pPr>
            <a:r>
              <a:rPr lang="en-US" sz="7343" b="1" spc="-315" dirty="0">
                <a:solidFill>
                  <a:srgbClr val="0E437F"/>
                </a:solidFill>
                <a:latin typeface="Arial MT Pro Bold"/>
                <a:ea typeface="Arial MT Pro Bold"/>
                <a:cs typeface="Arial MT Pro Bold"/>
                <a:sym typeface="Arial MT Pro Bold"/>
              </a:rPr>
              <a:t>Proposed Massage Ordinance</a:t>
            </a:r>
          </a:p>
        </p:txBody>
      </p:sp>
      <p:sp>
        <p:nvSpPr>
          <p:cNvPr id="15" name="TextBox 14">
            <a:extLst>
              <a:ext uri="{FF2B5EF4-FFF2-40B4-BE49-F238E27FC236}">
                <a16:creationId xmlns:a16="http://schemas.microsoft.com/office/drawing/2014/main" id="{85447485-9797-4ADD-E02D-29CEC073FAC6}"/>
              </a:ext>
            </a:extLst>
          </p:cNvPr>
          <p:cNvSpPr txBox="1"/>
          <p:nvPr/>
        </p:nvSpPr>
        <p:spPr>
          <a:xfrm>
            <a:off x="1300313" y="8920816"/>
            <a:ext cx="8839200" cy="637097"/>
          </a:xfrm>
          <a:prstGeom prst="rect">
            <a:avLst/>
          </a:prstGeom>
          <a:noFill/>
        </p:spPr>
        <p:txBody>
          <a:bodyPr wrap="square" rtlCol="0">
            <a:spAutoFit/>
          </a:bodyPr>
          <a:lstStyle/>
          <a:p>
            <a:r>
              <a:rPr lang="en-US" sz="3540" b="1" dirty="0">
                <a:solidFill>
                  <a:schemeClr val="tx2"/>
                </a:solidFill>
                <a:latin typeface="Arial" panose="020B0604020202020204" pitchFamily="34" charset="0"/>
                <a:cs typeface="Arial" panose="020B0604020202020204" pitchFamily="34" charset="0"/>
              </a:rPr>
              <a:t>March 16, 2026</a:t>
            </a:r>
          </a:p>
        </p:txBody>
      </p:sp>
      <p:pic>
        <p:nvPicPr>
          <p:cNvPr id="16" name="Picture 15" descr="Logo, icon&#10;&#10;AI-generated content may be incorrect.">
            <a:extLst>
              <a:ext uri="{FF2B5EF4-FFF2-40B4-BE49-F238E27FC236}">
                <a16:creationId xmlns:a16="http://schemas.microsoft.com/office/drawing/2014/main" id="{2ADD8018-FFD7-CE0C-24F3-C6B9F3E7725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E1D43383-77E5-0A45-0560-9B115C7A9121}"/>
            </a:ext>
          </a:extLst>
        </p:cNvPr>
        <p:cNvGrpSpPr/>
        <p:nvPr/>
      </p:nvGrpSpPr>
      <p:grpSpPr>
        <a:xfrm>
          <a:off x="0" y="0"/>
          <a:ext cx="0" cy="0"/>
          <a:chOff x="0" y="0"/>
          <a:chExt cx="0" cy="0"/>
        </a:xfrm>
      </p:grpSpPr>
      <p:cxnSp>
        <p:nvCxnSpPr>
          <p:cNvPr id="92" name="Straight Arrow Connector 91">
            <a:extLst>
              <a:ext uri="{FF2B5EF4-FFF2-40B4-BE49-F238E27FC236}">
                <a16:creationId xmlns:a16="http://schemas.microsoft.com/office/drawing/2014/main" id="{2B6A147E-F6D9-C197-4CFA-F5E0B346B9F4}"/>
              </a:ext>
            </a:extLst>
          </p:cNvPr>
          <p:cNvCxnSpPr>
            <a:cxnSpLocks/>
            <a:stCxn id="73" idx="2"/>
            <a:endCxn id="95" idx="0"/>
          </p:cNvCxnSpPr>
          <p:nvPr/>
        </p:nvCxnSpPr>
        <p:spPr>
          <a:xfrm>
            <a:off x="2007410" y="4676108"/>
            <a:ext cx="30676" cy="280655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90" name="Straight Arrow Connector 89">
            <a:extLst>
              <a:ext uri="{FF2B5EF4-FFF2-40B4-BE49-F238E27FC236}">
                <a16:creationId xmlns:a16="http://schemas.microsoft.com/office/drawing/2014/main" id="{3E97EA59-B2A6-485D-6D75-391FB33F7421}"/>
              </a:ext>
            </a:extLst>
          </p:cNvPr>
          <p:cNvCxnSpPr>
            <a:cxnSpLocks/>
            <a:stCxn id="61" idx="2"/>
            <a:endCxn id="89" idx="0"/>
          </p:cNvCxnSpPr>
          <p:nvPr/>
        </p:nvCxnSpPr>
        <p:spPr>
          <a:xfrm flipH="1">
            <a:off x="6926916" y="3557995"/>
            <a:ext cx="3676" cy="17683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grpSp>
        <p:nvGrpSpPr>
          <p:cNvPr id="2" name="Group 2">
            <a:extLst>
              <a:ext uri="{FF2B5EF4-FFF2-40B4-BE49-F238E27FC236}">
                <a16:creationId xmlns:a16="http://schemas.microsoft.com/office/drawing/2014/main" id="{32C1197D-B706-2E78-1F56-7E3AD5CDBC1E}"/>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10EB77D3-9221-6D07-98E0-E968F79995F1}"/>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BF93E42B-9CE0-817A-1573-BB6BF1CD8F24}"/>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659D3CB7-4A2D-AB80-703B-BB187708F57B}"/>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3D1215CB-6686-AB32-08C1-75C19F984E4C}"/>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58B2A511-8EDD-104A-CB68-17CE6B2CC49B}"/>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7D72757F-8651-A085-CD83-10B4709DB38D}"/>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26D02EE2-F9CF-4196-A14E-7ACD2737B39A}"/>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10</a:t>
            </a:r>
          </a:p>
        </p:txBody>
      </p:sp>
      <p:pic>
        <p:nvPicPr>
          <p:cNvPr id="11" name="Picture 10" descr="Logo, icon&#10;&#10;AI-generated content may be incorrect.">
            <a:extLst>
              <a:ext uri="{FF2B5EF4-FFF2-40B4-BE49-F238E27FC236}">
                <a16:creationId xmlns:a16="http://schemas.microsoft.com/office/drawing/2014/main" id="{869706BC-C294-6475-A77A-9B94C6F084A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
        <p:nvSpPr>
          <p:cNvPr id="55" name="Oval 54">
            <a:extLst>
              <a:ext uri="{FF2B5EF4-FFF2-40B4-BE49-F238E27FC236}">
                <a16:creationId xmlns:a16="http://schemas.microsoft.com/office/drawing/2014/main" id="{C25D1B27-78C5-9236-1012-15A39FAAEB06}"/>
              </a:ext>
            </a:extLst>
          </p:cNvPr>
          <p:cNvSpPr/>
          <p:nvPr/>
        </p:nvSpPr>
        <p:spPr>
          <a:xfrm>
            <a:off x="388973" y="1412101"/>
            <a:ext cx="3263192" cy="1056035"/>
          </a:xfrm>
          <a:prstGeom prst="ellipse">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dirty="0"/>
              <a:t>MASSAGE ESTABLISHMENTS</a:t>
            </a:r>
          </a:p>
          <a:p>
            <a:pPr algn="ctr"/>
            <a:endParaRPr lang="en-US" sz="2000" b="1" dirty="0"/>
          </a:p>
        </p:txBody>
      </p:sp>
      <p:sp>
        <p:nvSpPr>
          <p:cNvPr id="56" name="Oval 55">
            <a:extLst>
              <a:ext uri="{FF2B5EF4-FFF2-40B4-BE49-F238E27FC236}">
                <a16:creationId xmlns:a16="http://schemas.microsoft.com/office/drawing/2014/main" id="{E9FC3ABF-1E95-46AC-9A86-B84FB545B9F4}"/>
              </a:ext>
            </a:extLst>
          </p:cNvPr>
          <p:cNvSpPr/>
          <p:nvPr/>
        </p:nvSpPr>
        <p:spPr>
          <a:xfrm>
            <a:off x="5551084" y="1409700"/>
            <a:ext cx="2751665" cy="1071565"/>
          </a:xfrm>
          <a:prstGeom prst="ellipse">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dirty="0"/>
              <a:t>SOLE</a:t>
            </a:r>
            <a:r>
              <a:rPr lang="en-US" sz="1600" b="1" baseline="0" dirty="0"/>
              <a:t> </a:t>
            </a:r>
            <a:r>
              <a:rPr lang="en-US" sz="2000" b="1" baseline="0" dirty="0"/>
              <a:t>PROPRIETORS</a:t>
            </a:r>
            <a:endParaRPr lang="en-US" sz="2000" b="1" dirty="0"/>
          </a:p>
        </p:txBody>
      </p:sp>
      <p:sp>
        <p:nvSpPr>
          <p:cNvPr id="57" name="Oval 56">
            <a:extLst>
              <a:ext uri="{FF2B5EF4-FFF2-40B4-BE49-F238E27FC236}">
                <a16:creationId xmlns:a16="http://schemas.microsoft.com/office/drawing/2014/main" id="{881BF4AD-491E-419D-9860-665CE9830F3E}"/>
              </a:ext>
            </a:extLst>
          </p:cNvPr>
          <p:cNvSpPr/>
          <p:nvPr/>
        </p:nvSpPr>
        <p:spPr>
          <a:xfrm>
            <a:off x="12588523" y="1410641"/>
            <a:ext cx="2575277" cy="1164744"/>
          </a:xfrm>
          <a:prstGeom prst="ellipse">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dirty="0"/>
              <a:t>MASSAGE THERAPISTS</a:t>
            </a:r>
          </a:p>
        </p:txBody>
      </p:sp>
      <p:cxnSp>
        <p:nvCxnSpPr>
          <p:cNvPr id="58" name="Straight Arrow Connector 57">
            <a:extLst>
              <a:ext uri="{FF2B5EF4-FFF2-40B4-BE49-F238E27FC236}">
                <a16:creationId xmlns:a16="http://schemas.microsoft.com/office/drawing/2014/main" id="{78C89039-08C0-626D-2794-E34FA4B569B8}"/>
              </a:ext>
            </a:extLst>
          </p:cNvPr>
          <p:cNvCxnSpPr>
            <a:cxnSpLocks/>
            <a:endCxn id="59" idx="0"/>
          </p:cNvCxnSpPr>
          <p:nvPr/>
        </p:nvCxnSpPr>
        <p:spPr>
          <a:xfrm>
            <a:off x="2000525" y="2500249"/>
            <a:ext cx="0" cy="21403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59" name="Rectangle 58">
            <a:extLst>
              <a:ext uri="{FF2B5EF4-FFF2-40B4-BE49-F238E27FC236}">
                <a16:creationId xmlns:a16="http://schemas.microsoft.com/office/drawing/2014/main" id="{AC85F7FE-A5DD-A364-0556-E33ADFA67997}"/>
              </a:ext>
            </a:extLst>
          </p:cNvPr>
          <p:cNvSpPr/>
          <p:nvPr/>
        </p:nvSpPr>
        <p:spPr>
          <a:xfrm>
            <a:off x="571776" y="2714285"/>
            <a:ext cx="2857498" cy="1009445"/>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Massage</a:t>
            </a:r>
            <a:r>
              <a:rPr lang="en-US" sz="1600" b="1" baseline="0" dirty="0">
                <a:solidFill>
                  <a:sysClr val="windowText" lastClr="000000"/>
                </a:solidFill>
              </a:rPr>
              <a:t> Establishment Permit </a:t>
            </a:r>
            <a:endParaRPr lang="en-US" sz="1600" b="1" dirty="0">
              <a:solidFill>
                <a:sysClr val="windowText" lastClr="000000"/>
              </a:solidFill>
            </a:endParaRPr>
          </a:p>
        </p:txBody>
      </p:sp>
      <p:cxnSp>
        <p:nvCxnSpPr>
          <p:cNvPr id="60" name="Straight Arrow Connector 59">
            <a:extLst>
              <a:ext uri="{FF2B5EF4-FFF2-40B4-BE49-F238E27FC236}">
                <a16:creationId xmlns:a16="http://schemas.microsoft.com/office/drawing/2014/main" id="{48D0156F-4FD3-D329-3E18-8FD6AC48A2EE}"/>
              </a:ext>
            </a:extLst>
          </p:cNvPr>
          <p:cNvCxnSpPr>
            <a:cxnSpLocks/>
            <a:stCxn id="56" idx="4"/>
            <a:endCxn id="61" idx="0"/>
          </p:cNvCxnSpPr>
          <p:nvPr/>
        </p:nvCxnSpPr>
        <p:spPr>
          <a:xfrm>
            <a:off x="6926917" y="2481265"/>
            <a:ext cx="3675" cy="21273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61" name="Rectangle 60">
            <a:extLst>
              <a:ext uri="{FF2B5EF4-FFF2-40B4-BE49-F238E27FC236}">
                <a16:creationId xmlns:a16="http://schemas.microsoft.com/office/drawing/2014/main" id="{122D70D1-556C-F1DF-8F8C-4F58423F5895}"/>
              </a:ext>
            </a:extLst>
          </p:cNvPr>
          <p:cNvSpPr/>
          <p:nvPr/>
        </p:nvSpPr>
        <p:spPr>
          <a:xfrm>
            <a:off x="5501842" y="2694000"/>
            <a:ext cx="2857499" cy="863995"/>
          </a:xfrm>
          <a:prstGeom prst="rect">
            <a:avLst/>
          </a:prstGeom>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Sole</a:t>
            </a:r>
            <a:r>
              <a:rPr lang="en-US" sz="1600" b="1" baseline="0" dirty="0">
                <a:solidFill>
                  <a:sysClr val="windowText" lastClr="000000"/>
                </a:solidFill>
              </a:rPr>
              <a:t> Proprietor </a:t>
            </a:r>
            <a:r>
              <a:rPr lang="en-US" sz="1600" b="1" dirty="0">
                <a:solidFill>
                  <a:sysClr val="windowText" lastClr="000000"/>
                </a:solidFill>
              </a:rPr>
              <a:t>w/Insp</a:t>
            </a:r>
            <a:r>
              <a:rPr lang="en-US" sz="1600" b="1" baseline="0" dirty="0">
                <a:solidFill>
                  <a:sysClr val="windowText" lastClr="000000"/>
                </a:solidFill>
              </a:rPr>
              <a:t>ection Or</a:t>
            </a:r>
          </a:p>
          <a:p>
            <a:pPr algn="ctr"/>
            <a:r>
              <a:rPr lang="en-US" sz="1600" b="1" dirty="0">
                <a:solidFill>
                  <a:sysClr val="windowText" lastClr="000000"/>
                </a:solidFill>
              </a:rPr>
              <a:t>Outcall Permit</a:t>
            </a:r>
          </a:p>
        </p:txBody>
      </p:sp>
      <p:sp>
        <p:nvSpPr>
          <p:cNvPr id="65" name="Rectangle 64">
            <a:extLst>
              <a:ext uri="{FF2B5EF4-FFF2-40B4-BE49-F238E27FC236}">
                <a16:creationId xmlns:a16="http://schemas.microsoft.com/office/drawing/2014/main" id="{1D4845F0-A887-D871-3C64-B3DAA40896A3}"/>
              </a:ext>
            </a:extLst>
          </p:cNvPr>
          <p:cNvSpPr/>
          <p:nvPr/>
        </p:nvSpPr>
        <p:spPr>
          <a:xfrm>
            <a:off x="10227316" y="3024881"/>
            <a:ext cx="2063749" cy="729906"/>
          </a:xfrm>
          <a:prstGeom prst="rect">
            <a:avLst/>
          </a:prstGeom>
        </p:spPr>
        <p:style>
          <a:lnRef idx="2">
            <a:schemeClr val="accent4"/>
          </a:lnRef>
          <a:fillRef idx="1">
            <a:schemeClr val="lt1"/>
          </a:fillRef>
          <a:effectRef idx="0">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Grandfathering Permit</a:t>
            </a:r>
          </a:p>
        </p:txBody>
      </p:sp>
      <p:sp>
        <p:nvSpPr>
          <p:cNvPr id="66" name="Rectangle 65">
            <a:extLst>
              <a:ext uri="{FF2B5EF4-FFF2-40B4-BE49-F238E27FC236}">
                <a16:creationId xmlns:a16="http://schemas.microsoft.com/office/drawing/2014/main" id="{42550F28-8573-44F5-B196-BEFE9085250C}"/>
              </a:ext>
            </a:extLst>
          </p:cNvPr>
          <p:cNvSpPr/>
          <p:nvPr/>
        </p:nvSpPr>
        <p:spPr>
          <a:xfrm>
            <a:off x="12983609" y="4686768"/>
            <a:ext cx="1862679" cy="885206"/>
          </a:xfrm>
          <a:prstGeom prst="rect">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Annual Verification of permittee information</a:t>
            </a:r>
          </a:p>
        </p:txBody>
      </p:sp>
      <p:sp>
        <p:nvSpPr>
          <p:cNvPr id="67" name="Rectangle 66">
            <a:extLst>
              <a:ext uri="{FF2B5EF4-FFF2-40B4-BE49-F238E27FC236}">
                <a16:creationId xmlns:a16="http://schemas.microsoft.com/office/drawing/2014/main" id="{332EE16D-BB97-4B40-AD4F-0C9FE1CFEDD4}"/>
              </a:ext>
            </a:extLst>
          </p:cNvPr>
          <p:cNvSpPr/>
          <p:nvPr/>
        </p:nvSpPr>
        <p:spPr>
          <a:xfrm>
            <a:off x="12733145" y="3031520"/>
            <a:ext cx="2363609" cy="729906"/>
          </a:xfrm>
          <a:prstGeom prst="rect">
            <a:avLst/>
          </a:prstGeom>
        </p:spPr>
        <p:style>
          <a:lnRef idx="2">
            <a:schemeClr val="accent4"/>
          </a:lnRef>
          <a:fillRef idx="1">
            <a:schemeClr val="lt1"/>
          </a:fillRef>
          <a:effectRef idx="0">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Limited</a:t>
            </a:r>
            <a:r>
              <a:rPr lang="en-US" sz="1600" b="1" baseline="0" dirty="0">
                <a:solidFill>
                  <a:sysClr val="windowText" lastClr="000000"/>
                </a:solidFill>
              </a:rPr>
              <a:t> Exception Certification</a:t>
            </a:r>
            <a:endParaRPr lang="en-US" sz="1600" b="1" dirty="0">
              <a:solidFill>
                <a:sysClr val="windowText" lastClr="000000"/>
              </a:solidFill>
            </a:endParaRPr>
          </a:p>
        </p:txBody>
      </p:sp>
      <p:sp>
        <p:nvSpPr>
          <p:cNvPr id="68" name="Rectangle 67">
            <a:extLst>
              <a:ext uri="{FF2B5EF4-FFF2-40B4-BE49-F238E27FC236}">
                <a16:creationId xmlns:a16="http://schemas.microsoft.com/office/drawing/2014/main" id="{3E7151F9-F911-46E2-A3A2-453268CB33E3}"/>
              </a:ext>
            </a:extLst>
          </p:cNvPr>
          <p:cNvSpPr/>
          <p:nvPr/>
        </p:nvSpPr>
        <p:spPr>
          <a:xfrm>
            <a:off x="15510588" y="3009900"/>
            <a:ext cx="2046109" cy="729906"/>
          </a:xfrm>
          <a:prstGeom prst="rect">
            <a:avLst/>
          </a:prstGeom>
        </p:spPr>
        <p:style>
          <a:lnRef idx="2">
            <a:schemeClr val="accent4"/>
          </a:lnRef>
          <a:fillRef idx="1">
            <a:schemeClr val="lt1"/>
          </a:fillRef>
          <a:effectRef idx="0">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CAMTC Certification</a:t>
            </a:r>
          </a:p>
        </p:txBody>
      </p:sp>
      <p:cxnSp>
        <p:nvCxnSpPr>
          <p:cNvPr id="69" name="Straight Arrow Connector 68">
            <a:extLst>
              <a:ext uri="{FF2B5EF4-FFF2-40B4-BE49-F238E27FC236}">
                <a16:creationId xmlns:a16="http://schemas.microsoft.com/office/drawing/2014/main" id="{5E80F82A-0E98-86B9-25D1-1859E1A408C9}"/>
              </a:ext>
            </a:extLst>
          </p:cNvPr>
          <p:cNvCxnSpPr>
            <a:cxnSpLocks/>
            <a:endCxn id="66" idx="0"/>
          </p:cNvCxnSpPr>
          <p:nvPr/>
        </p:nvCxnSpPr>
        <p:spPr>
          <a:xfrm flipH="1">
            <a:off x="13914949" y="3808651"/>
            <a:ext cx="3520" cy="87811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70" name="Straight Arrow Connector 69">
            <a:extLst>
              <a:ext uri="{FF2B5EF4-FFF2-40B4-BE49-F238E27FC236}">
                <a16:creationId xmlns:a16="http://schemas.microsoft.com/office/drawing/2014/main" id="{9A7BEB23-B662-6E56-76FE-802F3F06AC90}"/>
              </a:ext>
            </a:extLst>
          </p:cNvPr>
          <p:cNvCxnSpPr>
            <a:cxnSpLocks/>
            <a:stCxn id="57" idx="4"/>
            <a:endCxn id="68" idx="0"/>
          </p:cNvCxnSpPr>
          <p:nvPr/>
        </p:nvCxnSpPr>
        <p:spPr>
          <a:xfrm>
            <a:off x="13876162" y="2575385"/>
            <a:ext cx="2657481" cy="43451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71" name="Straight Arrow Connector 70">
            <a:extLst>
              <a:ext uri="{FF2B5EF4-FFF2-40B4-BE49-F238E27FC236}">
                <a16:creationId xmlns:a16="http://schemas.microsoft.com/office/drawing/2014/main" id="{6DCF9A23-E1BF-9052-1BDF-D12873CB6D0E}"/>
              </a:ext>
            </a:extLst>
          </p:cNvPr>
          <p:cNvCxnSpPr>
            <a:cxnSpLocks/>
            <a:stCxn id="59" idx="2"/>
            <a:endCxn id="73" idx="0"/>
          </p:cNvCxnSpPr>
          <p:nvPr/>
        </p:nvCxnSpPr>
        <p:spPr>
          <a:xfrm>
            <a:off x="2000525" y="3723730"/>
            <a:ext cx="6885" cy="11376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73" name="Rectangle 72">
            <a:extLst>
              <a:ext uri="{FF2B5EF4-FFF2-40B4-BE49-F238E27FC236}">
                <a16:creationId xmlns:a16="http://schemas.microsoft.com/office/drawing/2014/main" id="{4C5FA089-4756-4F33-8522-6826CC241BF2}"/>
              </a:ext>
            </a:extLst>
          </p:cNvPr>
          <p:cNvSpPr/>
          <p:nvPr/>
        </p:nvSpPr>
        <p:spPr>
          <a:xfrm>
            <a:off x="1072550" y="3837492"/>
            <a:ext cx="1869720" cy="838616"/>
          </a:xfrm>
          <a:prstGeom prst="rect">
            <a:avLst/>
          </a:prstGeom>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Annual Renewal</a:t>
            </a:r>
          </a:p>
        </p:txBody>
      </p:sp>
      <p:sp>
        <p:nvSpPr>
          <p:cNvPr id="76" name="Rectangle 75">
            <a:extLst>
              <a:ext uri="{FF2B5EF4-FFF2-40B4-BE49-F238E27FC236}">
                <a16:creationId xmlns:a16="http://schemas.microsoft.com/office/drawing/2014/main" id="{BD5826FF-D7AB-4419-899A-87879F6119B5}"/>
              </a:ext>
            </a:extLst>
          </p:cNvPr>
          <p:cNvSpPr/>
          <p:nvPr/>
        </p:nvSpPr>
        <p:spPr>
          <a:xfrm>
            <a:off x="10343623" y="4690388"/>
            <a:ext cx="1869721" cy="885206"/>
          </a:xfrm>
          <a:prstGeom prst="rect">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Annual verification of permittee information</a:t>
            </a:r>
          </a:p>
        </p:txBody>
      </p:sp>
      <p:sp>
        <p:nvSpPr>
          <p:cNvPr id="77" name="Rectangle 76">
            <a:extLst>
              <a:ext uri="{FF2B5EF4-FFF2-40B4-BE49-F238E27FC236}">
                <a16:creationId xmlns:a16="http://schemas.microsoft.com/office/drawing/2014/main" id="{28056AEA-37A0-40CE-B245-7C2E3F2AF4AE}"/>
              </a:ext>
            </a:extLst>
          </p:cNvPr>
          <p:cNvSpPr/>
          <p:nvPr/>
        </p:nvSpPr>
        <p:spPr>
          <a:xfrm>
            <a:off x="12738092" y="6787209"/>
            <a:ext cx="2405631" cy="595880"/>
          </a:xfrm>
          <a:prstGeom prst="rect">
            <a:avLst/>
          </a:prstGeom>
          <a:noFill/>
          <a:ln w="57150"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ysClr val="windowText" lastClr="000000"/>
                </a:solidFill>
              </a:rPr>
              <a:t>CAMTC certified required by </a:t>
            </a:r>
            <a:r>
              <a:rPr lang="en-US" sz="1600" b="1" dirty="0">
                <a:solidFill>
                  <a:sysClr val="windowText" lastClr="000000"/>
                </a:solidFill>
              </a:rPr>
              <a:t>Jan</a:t>
            </a:r>
            <a:r>
              <a:rPr lang="en-US" sz="1600" b="1" baseline="0" dirty="0">
                <a:solidFill>
                  <a:sysClr val="windowText" lastClr="000000"/>
                </a:solidFill>
              </a:rPr>
              <a:t> 1, 2030</a:t>
            </a:r>
            <a:endParaRPr lang="en-US" sz="1600" dirty="0">
              <a:solidFill>
                <a:sysClr val="windowText" lastClr="000000"/>
              </a:solidFill>
            </a:endParaRPr>
          </a:p>
        </p:txBody>
      </p:sp>
      <p:cxnSp>
        <p:nvCxnSpPr>
          <p:cNvPr id="80" name="Straight Arrow Connector 79">
            <a:extLst>
              <a:ext uri="{FF2B5EF4-FFF2-40B4-BE49-F238E27FC236}">
                <a16:creationId xmlns:a16="http://schemas.microsoft.com/office/drawing/2014/main" id="{6AC26481-EFFD-7366-0143-ECB72E41E3F7}"/>
              </a:ext>
            </a:extLst>
          </p:cNvPr>
          <p:cNvCxnSpPr>
            <a:cxnSpLocks/>
            <a:stCxn id="65" idx="2"/>
            <a:endCxn id="76" idx="0"/>
          </p:cNvCxnSpPr>
          <p:nvPr/>
        </p:nvCxnSpPr>
        <p:spPr>
          <a:xfrm>
            <a:off x="11259191" y="3754787"/>
            <a:ext cx="19293" cy="93560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1" name="Straight Arrow Connector 80">
            <a:extLst>
              <a:ext uri="{FF2B5EF4-FFF2-40B4-BE49-F238E27FC236}">
                <a16:creationId xmlns:a16="http://schemas.microsoft.com/office/drawing/2014/main" id="{7CEF1A6A-39A9-76DE-2119-6D4D3A02E7D9}"/>
              </a:ext>
            </a:extLst>
          </p:cNvPr>
          <p:cNvCxnSpPr>
            <a:cxnSpLocks/>
            <a:stCxn id="76" idx="2"/>
            <a:endCxn id="83" idx="0"/>
          </p:cNvCxnSpPr>
          <p:nvPr/>
        </p:nvCxnSpPr>
        <p:spPr>
          <a:xfrm flipH="1">
            <a:off x="11278483" y="5575594"/>
            <a:ext cx="1" cy="190706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2" name="Straight Arrow Connector 81">
            <a:extLst>
              <a:ext uri="{FF2B5EF4-FFF2-40B4-BE49-F238E27FC236}">
                <a16:creationId xmlns:a16="http://schemas.microsoft.com/office/drawing/2014/main" id="{B608B3E7-8C0C-F1F8-D80D-48196E4EDD2E}"/>
              </a:ext>
            </a:extLst>
          </p:cNvPr>
          <p:cNvCxnSpPr>
            <a:cxnSpLocks/>
            <a:stCxn id="66" idx="2"/>
            <a:endCxn id="77" idx="0"/>
          </p:cNvCxnSpPr>
          <p:nvPr/>
        </p:nvCxnSpPr>
        <p:spPr>
          <a:xfrm>
            <a:off x="13914949" y="5571974"/>
            <a:ext cx="25959" cy="1215235"/>
          </a:xfrm>
          <a:prstGeom prst="straightConnector1">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3" name="Rectangle 82">
            <a:extLst>
              <a:ext uri="{FF2B5EF4-FFF2-40B4-BE49-F238E27FC236}">
                <a16:creationId xmlns:a16="http://schemas.microsoft.com/office/drawing/2014/main" id="{80BEBA87-EFFD-4C5A-8D18-03F480417BEB}"/>
              </a:ext>
            </a:extLst>
          </p:cNvPr>
          <p:cNvSpPr/>
          <p:nvPr/>
        </p:nvSpPr>
        <p:spPr>
          <a:xfrm>
            <a:off x="10343623" y="7482663"/>
            <a:ext cx="1869720" cy="816872"/>
          </a:xfrm>
          <a:prstGeom prst="rect">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Annual verification of permittee information</a:t>
            </a:r>
          </a:p>
        </p:txBody>
      </p:sp>
      <p:sp>
        <p:nvSpPr>
          <p:cNvPr id="84" name="Rectangle 83">
            <a:extLst>
              <a:ext uri="{FF2B5EF4-FFF2-40B4-BE49-F238E27FC236}">
                <a16:creationId xmlns:a16="http://schemas.microsoft.com/office/drawing/2014/main" id="{0C9CD211-66B0-47A2-ACC9-C9738D533D78}"/>
              </a:ext>
            </a:extLst>
          </p:cNvPr>
          <p:cNvSpPr/>
          <p:nvPr/>
        </p:nvSpPr>
        <p:spPr>
          <a:xfrm>
            <a:off x="15705982" y="8630864"/>
            <a:ext cx="1794698" cy="808216"/>
          </a:xfrm>
          <a:prstGeom prst="rect">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CAMTC Certified</a:t>
            </a:r>
          </a:p>
        </p:txBody>
      </p:sp>
      <p:cxnSp>
        <p:nvCxnSpPr>
          <p:cNvPr id="87" name="Straight Arrow Connector 86">
            <a:extLst>
              <a:ext uri="{FF2B5EF4-FFF2-40B4-BE49-F238E27FC236}">
                <a16:creationId xmlns:a16="http://schemas.microsoft.com/office/drawing/2014/main" id="{AF69A0FF-716D-6618-2DCC-0A8F15454E72}"/>
              </a:ext>
            </a:extLst>
          </p:cNvPr>
          <p:cNvCxnSpPr>
            <a:cxnSpLocks/>
            <a:stCxn id="68" idx="2"/>
            <a:endCxn id="84" idx="0"/>
          </p:cNvCxnSpPr>
          <p:nvPr/>
        </p:nvCxnSpPr>
        <p:spPr>
          <a:xfrm>
            <a:off x="16533643" y="3739806"/>
            <a:ext cx="69688" cy="489105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88" name="Rectangle 87">
            <a:extLst>
              <a:ext uri="{FF2B5EF4-FFF2-40B4-BE49-F238E27FC236}">
                <a16:creationId xmlns:a16="http://schemas.microsoft.com/office/drawing/2014/main" id="{C5B82F5F-95C4-4CC2-A165-326DEE7E31B4}"/>
              </a:ext>
            </a:extLst>
          </p:cNvPr>
          <p:cNvSpPr/>
          <p:nvPr/>
        </p:nvSpPr>
        <p:spPr>
          <a:xfrm>
            <a:off x="3930238" y="4950012"/>
            <a:ext cx="1682700" cy="699104"/>
          </a:xfrm>
          <a:prstGeom prst="rect">
            <a:avLst/>
          </a:prstGeom>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Grandfathered</a:t>
            </a:r>
          </a:p>
        </p:txBody>
      </p:sp>
      <p:sp>
        <p:nvSpPr>
          <p:cNvPr id="89" name="Rectangle 88">
            <a:extLst>
              <a:ext uri="{FF2B5EF4-FFF2-40B4-BE49-F238E27FC236}">
                <a16:creationId xmlns:a16="http://schemas.microsoft.com/office/drawing/2014/main" id="{E3A57DBE-EEDE-4579-84E3-FDBA5D89230C}"/>
              </a:ext>
            </a:extLst>
          </p:cNvPr>
          <p:cNvSpPr/>
          <p:nvPr/>
        </p:nvSpPr>
        <p:spPr>
          <a:xfrm>
            <a:off x="5994706" y="3734830"/>
            <a:ext cx="1864419" cy="816872"/>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Bi-Annual Renewal</a:t>
            </a:r>
          </a:p>
        </p:txBody>
      </p:sp>
      <p:sp>
        <p:nvSpPr>
          <p:cNvPr id="95" name="Rectangle 94">
            <a:extLst>
              <a:ext uri="{FF2B5EF4-FFF2-40B4-BE49-F238E27FC236}">
                <a16:creationId xmlns:a16="http://schemas.microsoft.com/office/drawing/2014/main" id="{D9E7B434-FE3C-1AB3-AB7D-8C9724C2A504}"/>
              </a:ext>
            </a:extLst>
          </p:cNvPr>
          <p:cNvSpPr/>
          <p:nvPr/>
        </p:nvSpPr>
        <p:spPr>
          <a:xfrm>
            <a:off x="1103226" y="7482663"/>
            <a:ext cx="1869720" cy="838616"/>
          </a:xfrm>
          <a:prstGeom prst="rect">
            <a:avLst/>
          </a:prstGeom>
        </p:spPr>
        <p:style>
          <a:lnRef idx="1">
            <a:schemeClr val="accent6"/>
          </a:lnRef>
          <a:fillRef idx="2">
            <a:schemeClr val="accent6"/>
          </a:fillRef>
          <a:effectRef idx="1">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Annual Renewal</a:t>
            </a:r>
          </a:p>
        </p:txBody>
      </p:sp>
      <p:sp>
        <p:nvSpPr>
          <p:cNvPr id="116" name="Rectangle 115">
            <a:extLst>
              <a:ext uri="{FF2B5EF4-FFF2-40B4-BE49-F238E27FC236}">
                <a16:creationId xmlns:a16="http://schemas.microsoft.com/office/drawing/2014/main" id="{E27822C7-C08F-2D26-69E5-33E2B23FB010}"/>
              </a:ext>
            </a:extLst>
          </p:cNvPr>
          <p:cNvSpPr/>
          <p:nvPr/>
        </p:nvSpPr>
        <p:spPr>
          <a:xfrm>
            <a:off x="8214157" y="4948097"/>
            <a:ext cx="1568432" cy="699105"/>
          </a:xfrm>
          <a:prstGeom prst="rect">
            <a:avLst/>
          </a:prstGeom>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CAMTC Certified</a:t>
            </a:r>
          </a:p>
        </p:txBody>
      </p:sp>
      <p:cxnSp>
        <p:nvCxnSpPr>
          <p:cNvPr id="119" name="Straight Arrow Connector 118">
            <a:extLst>
              <a:ext uri="{FF2B5EF4-FFF2-40B4-BE49-F238E27FC236}">
                <a16:creationId xmlns:a16="http://schemas.microsoft.com/office/drawing/2014/main" id="{F9D8E6E8-ACF0-EE4B-CF2F-E26A0EB39BA3}"/>
              </a:ext>
            </a:extLst>
          </p:cNvPr>
          <p:cNvCxnSpPr>
            <a:cxnSpLocks/>
            <a:stCxn id="89" idx="2"/>
            <a:endCxn id="116" idx="0"/>
          </p:cNvCxnSpPr>
          <p:nvPr/>
        </p:nvCxnSpPr>
        <p:spPr>
          <a:xfrm>
            <a:off x="6926916" y="4551702"/>
            <a:ext cx="2071457" cy="39639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2" name="Straight Arrow Connector 121">
            <a:extLst>
              <a:ext uri="{FF2B5EF4-FFF2-40B4-BE49-F238E27FC236}">
                <a16:creationId xmlns:a16="http://schemas.microsoft.com/office/drawing/2014/main" id="{9EECE1BC-73FA-9BE4-3D22-07D5285C6C2E}"/>
              </a:ext>
            </a:extLst>
          </p:cNvPr>
          <p:cNvCxnSpPr>
            <a:cxnSpLocks/>
            <a:stCxn id="89" idx="2"/>
            <a:endCxn id="88" idx="0"/>
          </p:cNvCxnSpPr>
          <p:nvPr/>
        </p:nvCxnSpPr>
        <p:spPr>
          <a:xfrm flipH="1">
            <a:off x="4771588" y="4551702"/>
            <a:ext cx="2155328" cy="39831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9" name="Straight Arrow Connector 18">
            <a:extLst>
              <a:ext uri="{FF2B5EF4-FFF2-40B4-BE49-F238E27FC236}">
                <a16:creationId xmlns:a16="http://schemas.microsoft.com/office/drawing/2014/main" id="{FE68DEA1-C28B-BD5E-2BFF-71E7E9BDA357}"/>
              </a:ext>
            </a:extLst>
          </p:cNvPr>
          <p:cNvCxnSpPr>
            <a:cxnSpLocks/>
            <a:stCxn id="57" idx="4"/>
          </p:cNvCxnSpPr>
          <p:nvPr/>
        </p:nvCxnSpPr>
        <p:spPr>
          <a:xfrm flipH="1">
            <a:off x="13876161" y="2575385"/>
            <a:ext cx="1" cy="46898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7" name="Straight Arrow Connector 26">
            <a:extLst>
              <a:ext uri="{FF2B5EF4-FFF2-40B4-BE49-F238E27FC236}">
                <a16:creationId xmlns:a16="http://schemas.microsoft.com/office/drawing/2014/main" id="{3E185A92-03FE-59E6-709C-571393B64E60}"/>
              </a:ext>
            </a:extLst>
          </p:cNvPr>
          <p:cNvCxnSpPr>
            <a:cxnSpLocks/>
            <a:stCxn id="88" idx="2"/>
            <a:endCxn id="133" idx="0"/>
          </p:cNvCxnSpPr>
          <p:nvPr/>
        </p:nvCxnSpPr>
        <p:spPr>
          <a:xfrm flipH="1">
            <a:off x="4764143" y="5649116"/>
            <a:ext cx="7445" cy="183354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8" name="Straight Arrow Connector 27">
            <a:extLst>
              <a:ext uri="{FF2B5EF4-FFF2-40B4-BE49-F238E27FC236}">
                <a16:creationId xmlns:a16="http://schemas.microsoft.com/office/drawing/2014/main" id="{7F4D565D-2685-3B28-B196-92156015DD99}"/>
              </a:ext>
            </a:extLst>
          </p:cNvPr>
          <p:cNvCxnSpPr>
            <a:cxnSpLocks/>
            <a:stCxn id="116" idx="2"/>
            <a:endCxn id="157" idx="0"/>
          </p:cNvCxnSpPr>
          <p:nvPr/>
        </p:nvCxnSpPr>
        <p:spPr>
          <a:xfrm>
            <a:off x="8998373" y="5647202"/>
            <a:ext cx="18154" cy="183546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8" name="Rectangle 37">
            <a:extLst>
              <a:ext uri="{FF2B5EF4-FFF2-40B4-BE49-F238E27FC236}">
                <a16:creationId xmlns:a16="http://schemas.microsoft.com/office/drawing/2014/main" id="{C88B8A02-51F0-0D79-A0FF-C88D186D5F27}"/>
              </a:ext>
            </a:extLst>
          </p:cNvPr>
          <p:cNvSpPr/>
          <p:nvPr/>
        </p:nvSpPr>
        <p:spPr>
          <a:xfrm>
            <a:off x="3831933" y="8670028"/>
            <a:ext cx="1864419" cy="816872"/>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Grandfathered</a:t>
            </a:r>
          </a:p>
        </p:txBody>
      </p:sp>
      <p:sp>
        <p:nvSpPr>
          <p:cNvPr id="39" name="Rectangle 38">
            <a:extLst>
              <a:ext uri="{FF2B5EF4-FFF2-40B4-BE49-F238E27FC236}">
                <a16:creationId xmlns:a16="http://schemas.microsoft.com/office/drawing/2014/main" id="{AFC7F799-E8BA-912F-6B90-F54B67B7C0B6}"/>
              </a:ext>
            </a:extLst>
          </p:cNvPr>
          <p:cNvSpPr/>
          <p:nvPr/>
        </p:nvSpPr>
        <p:spPr>
          <a:xfrm>
            <a:off x="8086411" y="8648700"/>
            <a:ext cx="1864419" cy="816872"/>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CAMTC Certified</a:t>
            </a:r>
          </a:p>
        </p:txBody>
      </p:sp>
      <p:sp>
        <p:nvSpPr>
          <p:cNvPr id="49" name="Rectangle 48">
            <a:extLst>
              <a:ext uri="{FF2B5EF4-FFF2-40B4-BE49-F238E27FC236}">
                <a16:creationId xmlns:a16="http://schemas.microsoft.com/office/drawing/2014/main" id="{BE3CB000-65E5-2721-08DE-A58C4DAD6A44}"/>
              </a:ext>
            </a:extLst>
          </p:cNvPr>
          <p:cNvSpPr/>
          <p:nvPr/>
        </p:nvSpPr>
        <p:spPr>
          <a:xfrm>
            <a:off x="6056793" y="4973497"/>
            <a:ext cx="1750355" cy="699105"/>
          </a:xfrm>
          <a:prstGeom prst="rect">
            <a:avLst/>
          </a:prstGeom>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b="1" dirty="0">
                <a:solidFill>
                  <a:sysClr val="windowText" lastClr="000000"/>
                </a:solidFill>
              </a:rPr>
              <a:t>Limited Exception</a:t>
            </a:r>
          </a:p>
          <a:p>
            <a:pPr algn="ctr"/>
            <a:r>
              <a:rPr lang="en-US" sz="1600" b="1" dirty="0">
                <a:solidFill>
                  <a:sysClr val="windowText" lastClr="000000"/>
                </a:solidFill>
              </a:rPr>
              <a:t>Certification</a:t>
            </a:r>
          </a:p>
        </p:txBody>
      </p:sp>
      <p:cxnSp>
        <p:nvCxnSpPr>
          <p:cNvPr id="50" name="Straight Arrow Connector 49">
            <a:extLst>
              <a:ext uri="{FF2B5EF4-FFF2-40B4-BE49-F238E27FC236}">
                <a16:creationId xmlns:a16="http://schemas.microsoft.com/office/drawing/2014/main" id="{6DDE50B9-5E3C-9A27-EDCF-AE2D5D4C315A}"/>
              </a:ext>
            </a:extLst>
          </p:cNvPr>
          <p:cNvCxnSpPr>
            <a:cxnSpLocks/>
            <a:stCxn id="89" idx="2"/>
            <a:endCxn id="49" idx="0"/>
          </p:cNvCxnSpPr>
          <p:nvPr/>
        </p:nvCxnSpPr>
        <p:spPr>
          <a:xfrm>
            <a:off x="6926916" y="4551702"/>
            <a:ext cx="5055" cy="42179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14" name="Straight Arrow Connector 113">
            <a:extLst>
              <a:ext uri="{FF2B5EF4-FFF2-40B4-BE49-F238E27FC236}">
                <a16:creationId xmlns:a16="http://schemas.microsoft.com/office/drawing/2014/main" id="{53961A31-3B02-A4DC-D42D-A177888AAC79}"/>
              </a:ext>
            </a:extLst>
          </p:cNvPr>
          <p:cNvCxnSpPr>
            <a:cxnSpLocks/>
            <a:stCxn id="49" idx="2"/>
            <a:endCxn id="113" idx="0"/>
          </p:cNvCxnSpPr>
          <p:nvPr/>
        </p:nvCxnSpPr>
        <p:spPr>
          <a:xfrm flipH="1">
            <a:off x="6926915" y="5672602"/>
            <a:ext cx="5056" cy="1092765"/>
          </a:xfrm>
          <a:prstGeom prst="straightConnector1">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4" name="Flowchart: Alternate Process 53">
            <a:extLst>
              <a:ext uri="{FF2B5EF4-FFF2-40B4-BE49-F238E27FC236}">
                <a16:creationId xmlns:a16="http://schemas.microsoft.com/office/drawing/2014/main" id="{062CD557-CBE5-2DC8-CB0A-EA7AFBAA9482}"/>
              </a:ext>
            </a:extLst>
          </p:cNvPr>
          <p:cNvSpPr/>
          <p:nvPr/>
        </p:nvSpPr>
        <p:spPr>
          <a:xfrm>
            <a:off x="65480" y="5958133"/>
            <a:ext cx="18156993" cy="612648"/>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3200" b="1" dirty="0"/>
              <a:t>Effective January 1, 2030 </a:t>
            </a:r>
          </a:p>
        </p:txBody>
      </p:sp>
      <p:sp>
        <p:nvSpPr>
          <p:cNvPr id="133" name="Rectangle 132">
            <a:extLst>
              <a:ext uri="{FF2B5EF4-FFF2-40B4-BE49-F238E27FC236}">
                <a16:creationId xmlns:a16="http://schemas.microsoft.com/office/drawing/2014/main" id="{B671A6C6-48C4-FD93-36A4-CF25008211B6}"/>
              </a:ext>
            </a:extLst>
          </p:cNvPr>
          <p:cNvSpPr/>
          <p:nvPr/>
        </p:nvSpPr>
        <p:spPr>
          <a:xfrm>
            <a:off x="3900620" y="7482663"/>
            <a:ext cx="1727046" cy="816872"/>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Bi-Annual Renewal</a:t>
            </a:r>
          </a:p>
        </p:txBody>
      </p:sp>
      <p:sp>
        <p:nvSpPr>
          <p:cNvPr id="157" name="Rectangle 156">
            <a:extLst>
              <a:ext uri="{FF2B5EF4-FFF2-40B4-BE49-F238E27FC236}">
                <a16:creationId xmlns:a16="http://schemas.microsoft.com/office/drawing/2014/main" id="{ACA9520F-C6CE-80D6-6C8D-EDDFD7259798}"/>
              </a:ext>
            </a:extLst>
          </p:cNvPr>
          <p:cNvSpPr/>
          <p:nvPr/>
        </p:nvSpPr>
        <p:spPr>
          <a:xfrm>
            <a:off x="8153004" y="7482663"/>
            <a:ext cx="1727046" cy="816872"/>
          </a:xfrm>
          <a:prstGeom prst="rect">
            <a:avLst/>
          </a:prstGeom>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Bi-Annual Renewal</a:t>
            </a:r>
          </a:p>
        </p:txBody>
      </p:sp>
      <p:sp>
        <p:nvSpPr>
          <p:cNvPr id="161" name="Rectangle 160">
            <a:extLst>
              <a:ext uri="{FF2B5EF4-FFF2-40B4-BE49-F238E27FC236}">
                <a16:creationId xmlns:a16="http://schemas.microsoft.com/office/drawing/2014/main" id="{5D8024E8-59D5-E1AF-E493-08E59C8DEDC7}"/>
              </a:ext>
            </a:extLst>
          </p:cNvPr>
          <p:cNvSpPr/>
          <p:nvPr/>
        </p:nvSpPr>
        <p:spPr>
          <a:xfrm>
            <a:off x="10348924" y="8648700"/>
            <a:ext cx="1864419" cy="816872"/>
          </a:xfrm>
          <a:prstGeom prst="rect">
            <a:avLst/>
          </a:prstGeom>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a:t>Grandfathered</a:t>
            </a:r>
          </a:p>
        </p:txBody>
      </p:sp>
      <p:cxnSp>
        <p:nvCxnSpPr>
          <p:cNvPr id="162" name="Straight Arrow Connector 161">
            <a:extLst>
              <a:ext uri="{FF2B5EF4-FFF2-40B4-BE49-F238E27FC236}">
                <a16:creationId xmlns:a16="http://schemas.microsoft.com/office/drawing/2014/main" id="{44959F65-8683-B09C-787C-500FCB82C1F9}"/>
              </a:ext>
            </a:extLst>
          </p:cNvPr>
          <p:cNvCxnSpPr>
            <a:cxnSpLocks/>
            <a:stCxn id="83" idx="2"/>
            <a:endCxn id="161" idx="0"/>
          </p:cNvCxnSpPr>
          <p:nvPr/>
        </p:nvCxnSpPr>
        <p:spPr>
          <a:xfrm>
            <a:off x="11278483" y="8299535"/>
            <a:ext cx="2651" cy="34916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67" name="Connector: Elbow 166">
            <a:extLst>
              <a:ext uri="{FF2B5EF4-FFF2-40B4-BE49-F238E27FC236}">
                <a16:creationId xmlns:a16="http://schemas.microsoft.com/office/drawing/2014/main" id="{654899BE-18B5-678F-0356-8EE0A98596D2}"/>
              </a:ext>
            </a:extLst>
          </p:cNvPr>
          <p:cNvCxnSpPr>
            <a:cxnSpLocks/>
            <a:stCxn id="113" idx="2"/>
            <a:endCxn id="157" idx="1"/>
          </p:cNvCxnSpPr>
          <p:nvPr/>
        </p:nvCxnSpPr>
        <p:spPr>
          <a:xfrm rot="16200000" flipH="1">
            <a:off x="7280394" y="7018489"/>
            <a:ext cx="519130" cy="1226089"/>
          </a:xfrm>
          <a:prstGeom prst="bentConnector2">
            <a:avLst/>
          </a:prstGeom>
          <a:ln>
            <a:tailEnd type="triangle"/>
          </a:ln>
        </p:spPr>
        <p:style>
          <a:lnRef idx="2">
            <a:schemeClr val="dk1"/>
          </a:lnRef>
          <a:fillRef idx="0">
            <a:schemeClr val="dk1"/>
          </a:fillRef>
          <a:effectRef idx="1">
            <a:schemeClr val="dk1"/>
          </a:effectRef>
          <a:fontRef idx="minor">
            <a:schemeClr val="tx1"/>
          </a:fontRef>
        </p:style>
      </p:cxnSp>
      <p:cxnSp>
        <p:nvCxnSpPr>
          <p:cNvPr id="169" name="Connector: Elbow 168">
            <a:extLst>
              <a:ext uri="{FF2B5EF4-FFF2-40B4-BE49-F238E27FC236}">
                <a16:creationId xmlns:a16="http://schemas.microsoft.com/office/drawing/2014/main" id="{1325DBC7-E55F-ED67-85B2-96AF7153C701}"/>
              </a:ext>
            </a:extLst>
          </p:cNvPr>
          <p:cNvCxnSpPr>
            <a:cxnSpLocks/>
            <a:stCxn id="77" idx="2"/>
            <a:endCxn id="84" idx="1"/>
          </p:cNvCxnSpPr>
          <p:nvPr/>
        </p:nvCxnSpPr>
        <p:spPr>
          <a:xfrm rot="16200000" flipH="1">
            <a:off x="13997504" y="7326493"/>
            <a:ext cx="1651883" cy="1765074"/>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
        <p:nvSpPr>
          <p:cNvPr id="113" name="Rectangle 112">
            <a:extLst>
              <a:ext uri="{FF2B5EF4-FFF2-40B4-BE49-F238E27FC236}">
                <a16:creationId xmlns:a16="http://schemas.microsoft.com/office/drawing/2014/main" id="{223CF67E-2F3D-4E2A-3F90-BC14C9260492}"/>
              </a:ext>
            </a:extLst>
          </p:cNvPr>
          <p:cNvSpPr/>
          <p:nvPr/>
        </p:nvSpPr>
        <p:spPr>
          <a:xfrm>
            <a:off x="5740180" y="6765367"/>
            <a:ext cx="2373470" cy="606602"/>
          </a:xfrm>
          <a:prstGeom prst="rect">
            <a:avLst/>
          </a:prstGeom>
          <a:noFill/>
          <a:ln w="57150" cap="flat" cmpd="sng" algn="ctr">
            <a:solidFill>
              <a:schemeClr val="accent2">
                <a:lumMod val="60000"/>
                <a:lumOff val="4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ysClr val="windowText" lastClr="000000"/>
                </a:solidFill>
              </a:rPr>
              <a:t>CAMTC certified required by </a:t>
            </a:r>
            <a:r>
              <a:rPr lang="en-US" sz="1600" b="1" dirty="0">
                <a:solidFill>
                  <a:sysClr val="windowText" lastClr="000000"/>
                </a:solidFill>
              </a:rPr>
              <a:t>Jan 1, 2030</a:t>
            </a:r>
          </a:p>
        </p:txBody>
      </p:sp>
      <p:cxnSp>
        <p:nvCxnSpPr>
          <p:cNvPr id="64" name="Straight Arrow Connector 63">
            <a:extLst>
              <a:ext uri="{FF2B5EF4-FFF2-40B4-BE49-F238E27FC236}">
                <a16:creationId xmlns:a16="http://schemas.microsoft.com/office/drawing/2014/main" id="{995F1CAB-F9E5-D24D-36B7-4A1745C665B7}"/>
              </a:ext>
            </a:extLst>
          </p:cNvPr>
          <p:cNvCxnSpPr>
            <a:cxnSpLocks/>
            <a:stCxn id="57" idx="4"/>
            <a:endCxn id="65" idx="0"/>
          </p:cNvCxnSpPr>
          <p:nvPr/>
        </p:nvCxnSpPr>
        <p:spPr>
          <a:xfrm flipH="1">
            <a:off x="11259191" y="2575385"/>
            <a:ext cx="2616971" cy="44949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8" name="Straight Arrow Connector 17">
            <a:extLst>
              <a:ext uri="{FF2B5EF4-FFF2-40B4-BE49-F238E27FC236}">
                <a16:creationId xmlns:a16="http://schemas.microsoft.com/office/drawing/2014/main" id="{85C2A070-5A9B-167B-CCE5-B90A5D14E6CA}"/>
              </a:ext>
            </a:extLst>
          </p:cNvPr>
          <p:cNvCxnSpPr>
            <a:cxnSpLocks/>
            <a:stCxn id="133" idx="2"/>
            <a:endCxn id="38" idx="0"/>
          </p:cNvCxnSpPr>
          <p:nvPr/>
        </p:nvCxnSpPr>
        <p:spPr>
          <a:xfrm>
            <a:off x="4764143" y="8299535"/>
            <a:ext cx="0" cy="3704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4" name="Straight Arrow Connector 23">
            <a:extLst>
              <a:ext uri="{FF2B5EF4-FFF2-40B4-BE49-F238E27FC236}">
                <a16:creationId xmlns:a16="http://schemas.microsoft.com/office/drawing/2014/main" id="{851C1D58-D1CA-2437-D29E-8D5B464E3735}"/>
              </a:ext>
            </a:extLst>
          </p:cNvPr>
          <p:cNvCxnSpPr>
            <a:cxnSpLocks/>
            <a:stCxn id="157" idx="2"/>
            <a:endCxn id="39" idx="0"/>
          </p:cNvCxnSpPr>
          <p:nvPr/>
        </p:nvCxnSpPr>
        <p:spPr>
          <a:xfrm>
            <a:off x="9016527" y="8299535"/>
            <a:ext cx="2094" cy="34916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308766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F14F3E60-CFC1-C80A-B89C-AB05BF743A4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0FC6962-89DE-AF98-6510-98C4818944C2}"/>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F7CF53C8-2B89-4454-A41C-646209702BF7}"/>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90417282-225D-C42B-F284-D5362D0B79B0}"/>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8A0BD6BC-75C2-DD53-B963-0AC720104969}"/>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3C90B49A-134B-BA70-7BD1-A4AEE2D8AE36}"/>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1CAC24D3-9C91-98B3-5AF3-A534F919BBFA}"/>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BB3FC360-9E80-3E41-9466-77E3BCF4EF69}"/>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F9B76153-1C46-8184-7A59-F121E70CB8F5}"/>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11</a:t>
            </a:r>
          </a:p>
        </p:txBody>
      </p:sp>
      <p:sp>
        <p:nvSpPr>
          <p:cNvPr id="11" name="TextBox 30">
            <a:extLst>
              <a:ext uri="{FF2B5EF4-FFF2-40B4-BE49-F238E27FC236}">
                <a16:creationId xmlns:a16="http://schemas.microsoft.com/office/drawing/2014/main" id="{B9FB4970-3A27-0D77-C406-7B842182C12B}"/>
              </a:ext>
            </a:extLst>
          </p:cNvPr>
          <p:cNvSpPr txBox="1"/>
          <p:nvPr/>
        </p:nvSpPr>
        <p:spPr>
          <a:xfrm>
            <a:off x="953163" y="2846884"/>
            <a:ext cx="16618220" cy="6340197"/>
          </a:xfrm>
          <a:prstGeom prst="rect">
            <a:avLst/>
          </a:prstGeom>
        </p:spPr>
        <p:txBody>
          <a:bodyPr wrap="square" lIns="0" tIns="0" rIns="0" bIns="0" rtlCol="0" anchor="t">
            <a:spAutoFit/>
          </a:bodyPr>
          <a:lstStyle/>
          <a:p>
            <a:pPr marL="457200" indent="-457200" algn="just">
              <a:lnSpc>
                <a:spcPct val="200000"/>
              </a:lnSpc>
              <a:buFont typeface="Arial" panose="020B0604020202020204" pitchFamily="34" charset="0"/>
              <a:buChar char="•"/>
            </a:pPr>
            <a:r>
              <a:rPr lang="en-US" sz="2800" dirty="0">
                <a:latin typeface="Arial" panose="020B0604020202020204" pitchFamily="34" charset="0"/>
                <a:cs typeface="Arial" panose="020B0604020202020204" pitchFamily="34" charset="0"/>
              </a:rPr>
              <a:t>There will be annual inspections of Massage Establishments and permittees of Sole Proprietors with Inspection Permits.</a:t>
            </a:r>
          </a:p>
          <a:p>
            <a:pPr marL="457200" indent="-457200" algn="just">
              <a:lnSpc>
                <a:spcPct val="200000"/>
              </a:lnSpc>
              <a:buFont typeface="Arial" panose="020B0604020202020204" pitchFamily="34" charset="0"/>
              <a:buChar char="•"/>
            </a:pPr>
            <a:r>
              <a:rPr lang="en-US" sz="2800" dirty="0">
                <a:latin typeface="Arial" panose="020B0604020202020204" pitchFamily="34" charset="0"/>
                <a:cs typeface="Arial" panose="020B0604020202020204" pitchFamily="34" charset="0"/>
              </a:rPr>
              <a:t>Unannounced inspections will be initiated on a complaint-based ONLY.</a:t>
            </a:r>
          </a:p>
          <a:p>
            <a:pPr marL="1371600" lvl="2" indent="-457200" algn="just">
              <a:lnSpc>
                <a:spcPct val="20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Intended as a walk through to ensure ordinance compliance. </a:t>
            </a:r>
          </a:p>
          <a:p>
            <a:pPr marL="1371600" lvl="2" indent="-457200" algn="just">
              <a:lnSpc>
                <a:spcPct val="20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You will be able to make immediate corrections.</a:t>
            </a:r>
          </a:p>
          <a:p>
            <a:pPr marL="1371600" lvl="2" indent="-457200" algn="just">
              <a:lnSpc>
                <a:spcPct val="20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Will not interfere with ongoing massage therapy sessions. </a:t>
            </a:r>
          </a:p>
          <a:p>
            <a:pPr lvl="0" algn="just">
              <a:spcBef>
                <a:spcPts val="1200"/>
              </a:spcBef>
            </a:pPr>
            <a:endParaRPr lang="en-US" sz="2800" b="1" spc="150" dirty="0">
              <a:latin typeface="Arial" panose="020B0604020202020204" pitchFamily="34" charset="0"/>
              <a:cs typeface="Arial" panose="020B0604020202020204" pitchFamily="34" charset="0"/>
              <a:sym typeface="Arial MT Pro Bold"/>
            </a:endParaRPr>
          </a:p>
          <a:p>
            <a:pPr marL="457200" lvl="0" indent="-457200">
              <a:spcBef>
                <a:spcPts val="1200"/>
              </a:spcBef>
              <a:buFont typeface="Arial" panose="020B0604020202020204" pitchFamily="34" charset="0"/>
              <a:buChar char="•"/>
            </a:pPr>
            <a:endParaRPr lang="en-US" sz="2800" spc="150" dirty="0">
              <a:latin typeface="Arial" panose="020B0604020202020204" pitchFamily="34" charset="0"/>
              <a:cs typeface="Arial" panose="020B0604020202020204" pitchFamily="34" charset="0"/>
              <a:sym typeface="Arial MT Pro Bold"/>
            </a:endParaRPr>
          </a:p>
        </p:txBody>
      </p:sp>
      <p:sp>
        <p:nvSpPr>
          <p:cNvPr id="12" name="TextBox 34">
            <a:extLst>
              <a:ext uri="{FF2B5EF4-FFF2-40B4-BE49-F238E27FC236}">
                <a16:creationId xmlns:a16="http://schemas.microsoft.com/office/drawing/2014/main" id="{3EE31900-1D6B-4F59-0893-40D678C5875E}"/>
              </a:ext>
            </a:extLst>
          </p:cNvPr>
          <p:cNvSpPr txBox="1"/>
          <p:nvPr/>
        </p:nvSpPr>
        <p:spPr>
          <a:xfrm>
            <a:off x="2209800" y="1643683"/>
            <a:ext cx="14104946" cy="756617"/>
          </a:xfrm>
          <a:prstGeom prst="rect">
            <a:avLst/>
          </a:prstGeom>
        </p:spPr>
        <p:txBody>
          <a:bodyPr wrap="square" lIns="0" tIns="0" rIns="0" bIns="0" rtlCol="0" anchor="t">
            <a:spAutoFit/>
          </a:bodyPr>
          <a:lstStyle/>
          <a:p>
            <a:pPr marL="0" lvl="0" indent="0" algn="ctr">
              <a:lnSpc>
                <a:spcPts val="5871"/>
              </a:lnSpc>
              <a:spcBef>
                <a:spcPct val="0"/>
              </a:spcBef>
            </a:pPr>
            <a:r>
              <a:rPr lang="en-US" sz="5000" b="1" spc="-150" dirty="0">
                <a:solidFill>
                  <a:srgbClr val="1A3B85"/>
                </a:solidFill>
                <a:latin typeface="Arial" panose="020B0604020202020204" pitchFamily="34" charset="0"/>
                <a:ea typeface="Arial MT Pro Bold"/>
                <a:cs typeface="Arial" panose="020B0604020202020204" pitchFamily="34" charset="0"/>
                <a:sym typeface="Arial MT Pro Bold"/>
              </a:rPr>
              <a:t>Inspections</a:t>
            </a:r>
          </a:p>
        </p:txBody>
      </p:sp>
      <p:pic>
        <p:nvPicPr>
          <p:cNvPr id="13" name="Picture 12" descr="Logo, icon&#10;&#10;AI-generated content may be incorrect.">
            <a:extLst>
              <a:ext uri="{FF2B5EF4-FFF2-40B4-BE49-F238E27FC236}">
                <a16:creationId xmlns:a16="http://schemas.microsoft.com/office/drawing/2014/main" id="{6B698550-E9D7-C4E3-F204-5E1DE621DD2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2980627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D75A43FC-2AA9-6611-BE76-9A4EE111B83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7EA61E6-4519-CA44-168D-A026EF711B1C}"/>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BB99846C-C610-1C19-E9BC-A2416C20EC04}"/>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3C5CADCF-9FA3-6FFC-01BC-BC2178D6C3CF}"/>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3BB725A4-6308-53A6-7C85-B28BBC074905}"/>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873C2F61-DB21-1892-EFF9-BC7B41A1FDE2}"/>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6D5F91BA-5723-F5A4-D928-FCAD64D35E11}"/>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D34E4C3F-2258-4D15-D80F-62AFB6F143B7}"/>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8FC1FCD3-3C20-A031-FF94-C91098D9B380}"/>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12</a:t>
            </a:r>
          </a:p>
        </p:txBody>
      </p:sp>
      <p:sp>
        <p:nvSpPr>
          <p:cNvPr id="12" name="TextBox 34">
            <a:extLst>
              <a:ext uri="{FF2B5EF4-FFF2-40B4-BE49-F238E27FC236}">
                <a16:creationId xmlns:a16="http://schemas.microsoft.com/office/drawing/2014/main" id="{376DFD15-5F63-23B3-85EC-24A44D3BE4A5}"/>
              </a:ext>
            </a:extLst>
          </p:cNvPr>
          <p:cNvSpPr txBox="1"/>
          <p:nvPr/>
        </p:nvSpPr>
        <p:spPr>
          <a:xfrm>
            <a:off x="2209799" y="1680628"/>
            <a:ext cx="14104946" cy="756617"/>
          </a:xfrm>
          <a:prstGeom prst="rect">
            <a:avLst/>
          </a:prstGeom>
        </p:spPr>
        <p:txBody>
          <a:bodyPr wrap="square" lIns="0" tIns="0" rIns="0" bIns="0" rtlCol="0" anchor="t">
            <a:spAutoFit/>
          </a:bodyPr>
          <a:lstStyle/>
          <a:p>
            <a:pPr marL="0" lvl="0" indent="0" algn="ctr">
              <a:lnSpc>
                <a:spcPts val="5871"/>
              </a:lnSpc>
              <a:spcBef>
                <a:spcPct val="0"/>
              </a:spcBef>
            </a:pPr>
            <a:r>
              <a:rPr lang="en-US" sz="5000" b="1" spc="-150" dirty="0">
                <a:solidFill>
                  <a:srgbClr val="1A3B85"/>
                </a:solidFill>
                <a:latin typeface="Arial" panose="020B0604020202020204" pitchFamily="34" charset="0"/>
                <a:ea typeface="Arial MT Pro Bold"/>
                <a:cs typeface="Arial" panose="020B0604020202020204" pitchFamily="34" charset="0"/>
                <a:sym typeface="Arial MT Pro Bold"/>
              </a:rPr>
              <a:t>Next Steps</a:t>
            </a:r>
          </a:p>
        </p:txBody>
      </p:sp>
      <p:pic>
        <p:nvPicPr>
          <p:cNvPr id="13" name="Picture 12" descr="Logo, icon&#10;&#10;AI-generated content may be incorrect.">
            <a:extLst>
              <a:ext uri="{FF2B5EF4-FFF2-40B4-BE49-F238E27FC236}">
                <a16:creationId xmlns:a16="http://schemas.microsoft.com/office/drawing/2014/main" id="{2A3EEF3A-418E-9FD5-F8D6-C847D333B1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
        <p:nvSpPr>
          <p:cNvPr id="17" name="TextBox 34">
            <a:extLst>
              <a:ext uri="{FF2B5EF4-FFF2-40B4-BE49-F238E27FC236}">
                <a16:creationId xmlns:a16="http://schemas.microsoft.com/office/drawing/2014/main" id="{6E504B3A-F90D-AE5A-55D2-25C24366DD88}"/>
              </a:ext>
            </a:extLst>
          </p:cNvPr>
          <p:cNvSpPr txBox="1"/>
          <p:nvPr/>
        </p:nvSpPr>
        <p:spPr>
          <a:xfrm>
            <a:off x="613571" y="2552700"/>
            <a:ext cx="17297401" cy="7204857"/>
          </a:xfrm>
          <a:prstGeom prst="rect">
            <a:avLst/>
          </a:prstGeom>
        </p:spPr>
        <p:txBody>
          <a:bodyPr wrap="square" lIns="0" tIns="0" rIns="0" bIns="0" rtlCol="0" anchor="t">
            <a:spAutoFit/>
          </a:bodyPr>
          <a:lstStyle/>
          <a:p>
            <a:pPr lvl="0" indent="0">
              <a:spcBef>
                <a:spcPct val="0"/>
              </a:spcBef>
            </a:pPr>
            <a:r>
              <a:rPr lang="en-US" sz="3200" b="1" dirty="0">
                <a:solidFill>
                  <a:srgbClr val="1A3B85"/>
                </a:solidFill>
                <a:latin typeface="Arial" panose="020B0604020202020204" pitchFamily="34" charset="0"/>
                <a:cs typeface="Arial" panose="020B0604020202020204" pitchFamily="34" charset="0"/>
                <a:sym typeface="Arial MT Pro Bold"/>
              </a:rPr>
              <a:t>Additional Feedback</a:t>
            </a:r>
          </a:p>
          <a:p>
            <a:pPr marL="457200" indent="-457200" algn="just">
              <a:lnSpc>
                <a:spcPct val="150000"/>
              </a:lnSpc>
              <a:spcBef>
                <a:spcPct val="0"/>
              </a:spcBef>
              <a:buFont typeface="Arial" panose="020B0604020202020204" pitchFamily="34" charset="0"/>
              <a:buChar char="•"/>
            </a:pPr>
            <a:r>
              <a:rPr lang="en-US" sz="2800" dirty="0">
                <a:latin typeface="Arial" panose="020B0604020202020204" pitchFamily="34" charset="0"/>
                <a:cs typeface="Arial" panose="020B0604020202020204" pitchFamily="34" charset="0"/>
                <a:sym typeface="Arial MT Pro Bold"/>
              </a:rPr>
              <a:t>Submit additional feedback to the Police Department by emailing </a:t>
            </a:r>
            <a:r>
              <a:rPr lang="en-US" sz="2800" dirty="0">
                <a:latin typeface="Arial" panose="020B0604020202020204" pitchFamily="34" charset="0"/>
                <a:cs typeface="Arial" panose="020B0604020202020204" pitchFamily="34" charset="0"/>
                <a:sym typeface="Arial MT Pro Bold"/>
                <a:hlinkClick r:id="rId5">
                  <a:extLst>
                    <a:ext uri="{A12FA001-AC4F-418D-AE19-62706E023703}">
                      <ahyp:hlinkClr xmlns:ahyp="http://schemas.microsoft.com/office/drawing/2018/hyperlinkcolor" val="tx"/>
                    </a:ext>
                  </a:extLst>
                </a:hlinkClick>
              </a:rPr>
              <a:t>permits@sbpd.com</a:t>
            </a:r>
            <a:r>
              <a:rPr lang="en-US" sz="2800" dirty="0">
                <a:latin typeface="Arial" panose="020B0604020202020204" pitchFamily="34" charset="0"/>
                <a:cs typeface="Arial" panose="020B0604020202020204" pitchFamily="34" charset="0"/>
                <a:sym typeface="Arial MT Pro Bold"/>
              </a:rPr>
              <a:t>. </a:t>
            </a:r>
          </a:p>
          <a:p>
            <a:pPr>
              <a:spcBef>
                <a:spcPct val="0"/>
              </a:spcBef>
            </a:pPr>
            <a:endParaRPr lang="en-US" sz="3200" spc="150" dirty="0">
              <a:latin typeface="Arial" panose="020B0604020202020204" pitchFamily="34" charset="0"/>
              <a:cs typeface="Arial" panose="020B0604020202020204" pitchFamily="34" charset="0"/>
              <a:sym typeface="Arial MT Pro Bold"/>
            </a:endParaRPr>
          </a:p>
          <a:p>
            <a:pPr>
              <a:spcBef>
                <a:spcPct val="0"/>
              </a:spcBef>
            </a:pPr>
            <a:r>
              <a:rPr lang="en-US" sz="3200" b="1" dirty="0">
                <a:solidFill>
                  <a:srgbClr val="1A3B85"/>
                </a:solidFill>
                <a:latin typeface="Arial" panose="020B0604020202020204" pitchFamily="34" charset="0"/>
                <a:cs typeface="Arial" panose="020B0604020202020204" pitchFamily="34" charset="0"/>
                <a:sym typeface="Arial MT Pro Bold"/>
              </a:rPr>
              <a:t>Further Outreach </a:t>
            </a:r>
          </a:p>
          <a:p>
            <a:pPr marL="457200" indent="-457200" algn="just">
              <a:lnSpc>
                <a:spcPct val="150000"/>
              </a:lnSpc>
              <a:spcBef>
                <a:spcPct val="0"/>
              </a:spcBef>
              <a:buFont typeface="Arial" panose="020B0604020202020204" pitchFamily="34" charset="0"/>
              <a:buChar char="•"/>
            </a:pPr>
            <a:r>
              <a:rPr lang="en-US" sz="2800" dirty="0">
                <a:latin typeface="Arial" panose="020B0604020202020204" pitchFamily="34" charset="0"/>
                <a:cs typeface="Arial" panose="020B0604020202020204" pitchFamily="34" charset="0"/>
                <a:sym typeface="Arial MT Pro Bold"/>
              </a:rPr>
              <a:t>Translated versions of the Updated Proposed Massage Ordinance will be posted on the Police Department’s website. </a:t>
            </a:r>
          </a:p>
          <a:p>
            <a:pPr>
              <a:spcBef>
                <a:spcPct val="0"/>
              </a:spcBef>
            </a:pPr>
            <a:endParaRPr lang="en-US" sz="3200" spc="150" dirty="0">
              <a:latin typeface="Arial" panose="020B0604020202020204" pitchFamily="34" charset="0"/>
              <a:cs typeface="Arial" panose="020B0604020202020204" pitchFamily="34" charset="0"/>
              <a:sym typeface="Arial MT Pro Bold"/>
            </a:endParaRPr>
          </a:p>
          <a:p>
            <a:pPr>
              <a:spcBef>
                <a:spcPct val="0"/>
              </a:spcBef>
            </a:pPr>
            <a:r>
              <a:rPr lang="en-US" sz="3200" b="1" dirty="0">
                <a:solidFill>
                  <a:srgbClr val="1A3B85"/>
                </a:solidFill>
                <a:latin typeface="Arial" panose="020B0604020202020204" pitchFamily="34" charset="0"/>
                <a:cs typeface="Arial" panose="020B0604020202020204" pitchFamily="34" charset="0"/>
                <a:sym typeface="Arial MT Pro Bold"/>
              </a:rPr>
              <a:t>City Council Presentation</a:t>
            </a:r>
          </a:p>
          <a:p>
            <a:pPr marL="457200" indent="-457200" algn="just">
              <a:lnSpc>
                <a:spcPct val="150000"/>
              </a:lnSpc>
              <a:spcBef>
                <a:spcPct val="0"/>
              </a:spcBef>
              <a:buFont typeface="Arial" panose="020B0604020202020204" pitchFamily="34" charset="0"/>
              <a:buChar char="•"/>
            </a:pPr>
            <a:r>
              <a:rPr lang="en-US" sz="2800" dirty="0">
                <a:latin typeface="Arial" panose="020B0604020202020204" pitchFamily="34" charset="0"/>
                <a:cs typeface="Arial" panose="020B0604020202020204" pitchFamily="34" charset="0"/>
                <a:sym typeface="Arial MT Pro Bold"/>
              </a:rPr>
              <a:t>The Police Department will present the proposed changes to City Council for their review. </a:t>
            </a:r>
          </a:p>
          <a:p>
            <a:pPr marL="457200" indent="-457200" algn="just">
              <a:lnSpc>
                <a:spcPct val="150000"/>
              </a:lnSpc>
              <a:spcBef>
                <a:spcPct val="0"/>
              </a:spcBef>
              <a:buFont typeface="Arial" panose="020B0604020202020204" pitchFamily="34" charset="0"/>
              <a:buChar char="•"/>
            </a:pPr>
            <a:r>
              <a:rPr lang="en-US" sz="2800" dirty="0">
                <a:latin typeface="Arial" panose="020B0604020202020204" pitchFamily="34" charset="0"/>
                <a:cs typeface="Arial" panose="020B0604020202020204" pitchFamily="34" charset="0"/>
                <a:sym typeface="Arial MT Pro Bold"/>
              </a:rPr>
              <a:t>The approximate City Council meeting date is </a:t>
            </a:r>
            <a:r>
              <a:rPr lang="en-US" sz="2800">
                <a:latin typeface="Arial" panose="020B0604020202020204" pitchFamily="34" charset="0"/>
                <a:cs typeface="Arial" panose="020B0604020202020204" pitchFamily="34" charset="0"/>
                <a:sym typeface="Arial MT Pro Bold"/>
              </a:rPr>
              <a:t>end of May </a:t>
            </a:r>
            <a:r>
              <a:rPr lang="en-US" sz="2800" dirty="0">
                <a:latin typeface="Arial" panose="020B0604020202020204" pitchFamily="34" charset="0"/>
                <a:cs typeface="Arial" panose="020B0604020202020204" pitchFamily="34" charset="0"/>
                <a:sym typeface="Arial MT Pro Bold"/>
              </a:rPr>
              <a:t>- June. </a:t>
            </a:r>
          </a:p>
          <a:p>
            <a:pPr>
              <a:spcBef>
                <a:spcPct val="0"/>
              </a:spcBef>
            </a:pPr>
            <a:endParaRPr lang="en-US" sz="2800" b="1" spc="-150" dirty="0">
              <a:solidFill>
                <a:srgbClr val="1A3B85"/>
              </a:solidFill>
              <a:latin typeface="Arial" panose="020B0604020202020204" pitchFamily="34" charset="0"/>
              <a:ea typeface="Arial MT Pro Bold"/>
              <a:cs typeface="Arial" panose="020B0604020202020204" pitchFamily="34" charset="0"/>
              <a:sym typeface="Arial MT Pro Bold"/>
            </a:endParaRPr>
          </a:p>
          <a:p>
            <a:pPr>
              <a:spcBef>
                <a:spcPct val="0"/>
              </a:spcBef>
            </a:pPr>
            <a:endParaRPr lang="en-US" sz="2800" spc="150" dirty="0">
              <a:latin typeface="Arial" panose="020B0604020202020204" pitchFamily="34" charset="0"/>
              <a:cs typeface="Arial" panose="020B0604020202020204" pitchFamily="34" charset="0"/>
              <a:sym typeface="Arial MT Pro Bold"/>
            </a:endParaRPr>
          </a:p>
          <a:p>
            <a:pPr marL="0" lvl="0" indent="0">
              <a:lnSpc>
                <a:spcPts val="5871"/>
              </a:lnSpc>
              <a:spcBef>
                <a:spcPct val="0"/>
              </a:spcBef>
            </a:pPr>
            <a:endParaRPr lang="en-US" sz="2800" b="1" spc="-150" dirty="0">
              <a:solidFill>
                <a:srgbClr val="1A3B85"/>
              </a:solidFill>
              <a:latin typeface="Arial" panose="020B0604020202020204" pitchFamily="34" charset="0"/>
              <a:ea typeface="Arial MT Pro Bold"/>
              <a:cs typeface="Arial" panose="020B0604020202020204" pitchFamily="34" charset="0"/>
              <a:sym typeface="Arial MT Pro Bold"/>
            </a:endParaRPr>
          </a:p>
        </p:txBody>
      </p:sp>
    </p:spTree>
    <p:extLst>
      <p:ext uri="{BB962C8B-B14F-4D97-AF65-F5344CB8AC3E}">
        <p14:creationId xmlns:p14="http://schemas.microsoft.com/office/powerpoint/2010/main" val="3024761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39AEC3CE-EC1D-DD01-93B2-CF92CF23AD8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471DEC2-A8EB-579B-1B59-9BC7723D52B3}"/>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996A9989-F6EE-2B16-F47D-CA5AC321138F}"/>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1023401A-1B49-5B39-BAF8-4AF0CA841BAB}"/>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0D06BA9E-70C6-0FE9-B69E-D0871752479D}"/>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DFAF69ED-FB70-78BC-D0B1-709A7100FB5B}"/>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AA3407CF-2A3F-8A6F-201B-B7BFB94E8EFE}"/>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43C0E82C-A0BF-4689-2BF3-46B35246B422}"/>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53381F5A-A57A-8420-A1B4-0B0D1F71B772}"/>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13</a:t>
            </a:r>
          </a:p>
        </p:txBody>
      </p:sp>
      <p:sp>
        <p:nvSpPr>
          <p:cNvPr id="11" name="TextBox 41">
            <a:extLst>
              <a:ext uri="{FF2B5EF4-FFF2-40B4-BE49-F238E27FC236}">
                <a16:creationId xmlns:a16="http://schemas.microsoft.com/office/drawing/2014/main" id="{D2012D15-1C89-FBB5-FF51-935B58F423C7}"/>
              </a:ext>
            </a:extLst>
          </p:cNvPr>
          <p:cNvSpPr txBox="1"/>
          <p:nvPr/>
        </p:nvSpPr>
        <p:spPr>
          <a:xfrm>
            <a:off x="3300350" y="1574380"/>
            <a:ext cx="12503730" cy="756617"/>
          </a:xfrm>
          <a:prstGeom prst="rect">
            <a:avLst/>
          </a:prstGeom>
        </p:spPr>
        <p:txBody>
          <a:bodyPr lIns="0" tIns="0" rIns="0" bIns="0" rtlCol="0" anchor="t">
            <a:spAutoFit/>
          </a:bodyPr>
          <a:lstStyle/>
          <a:p>
            <a:pPr marL="0" lvl="0" indent="0" algn="ctr">
              <a:lnSpc>
                <a:spcPts val="5871"/>
              </a:lnSpc>
              <a:spcBef>
                <a:spcPct val="0"/>
              </a:spcBef>
            </a:pPr>
            <a:r>
              <a:rPr lang="en-US" sz="5400" b="1" spc="-150" dirty="0">
                <a:solidFill>
                  <a:srgbClr val="1A3B85"/>
                </a:solidFill>
                <a:latin typeface="Arial" panose="020B0604020202020204" pitchFamily="34" charset="0"/>
                <a:ea typeface="Arial MT Pro Bold"/>
                <a:cs typeface="Arial" panose="020B0604020202020204" pitchFamily="34" charset="0"/>
                <a:sym typeface="Arial MT Pro Bold"/>
              </a:rPr>
              <a:t>Additional Resources</a:t>
            </a:r>
          </a:p>
        </p:txBody>
      </p:sp>
      <p:sp>
        <p:nvSpPr>
          <p:cNvPr id="12" name="TextBox 39">
            <a:extLst>
              <a:ext uri="{FF2B5EF4-FFF2-40B4-BE49-F238E27FC236}">
                <a16:creationId xmlns:a16="http://schemas.microsoft.com/office/drawing/2014/main" id="{25888F45-4114-C64F-EBC2-DAF83304F7F1}"/>
              </a:ext>
            </a:extLst>
          </p:cNvPr>
          <p:cNvSpPr txBox="1"/>
          <p:nvPr/>
        </p:nvSpPr>
        <p:spPr>
          <a:xfrm>
            <a:off x="1143000" y="2596126"/>
            <a:ext cx="16001999" cy="5946628"/>
          </a:xfrm>
          <a:prstGeom prst="rect">
            <a:avLst/>
          </a:prstGeom>
        </p:spPr>
        <p:txBody>
          <a:bodyPr wrap="square" lIns="0" tIns="0" rIns="0" bIns="0" rtlCol="0" anchor="t">
            <a:spAutoFit/>
          </a:bodyPr>
          <a:lstStyle/>
          <a:p>
            <a:pPr marL="0" lvl="0" indent="0" algn="just">
              <a:lnSpc>
                <a:spcPts val="3920"/>
              </a:lnSpc>
              <a:spcBef>
                <a:spcPct val="0"/>
              </a:spcBef>
            </a:pPr>
            <a:endParaRPr lang="en-US" sz="3200" spc="-100" dirty="0">
              <a:solidFill>
                <a:schemeClr val="tx2"/>
              </a:solidFill>
              <a:latin typeface="Arial" panose="020B0604020202020204" pitchFamily="34" charset="0"/>
              <a:ea typeface="Arial MT Pro Bold"/>
              <a:cs typeface="Arial" panose="020B0604020202020204" pitchFamily="34" charset="0"/>
              <a:sym typeface="Arial MT Pro Bold"/>
            </a:endParaRPr>
          </a:p>
          <a:p>
            <a:pPr lvl="0" algn="just">
              <a:lnSpc>
                <a:spcPts val="3920"/>
              </a:lnSpc>
              <a:spcBef>
                <a:spcPct val="0"/>
              </a:spcBef>
            </a:pPr>
            <a:r>
              <a:rPr lang="en-US" sz="3200" b="1" u="sng" spc="-100" dirty="0">
                <a:solidFill>
                  <a:schemeClr val="tx2"/>
                </a:solidFill>
                <a:latin typeface="Arial" panose="020B0604020202020204" pitchFamily="34" charset="0"/>
                <a:ea typeface="Arial MT Pro Bold"/>
                <a:cs typeface="Arial" panose="020B0604020202020204" pitchFamily="34" charset="0"/>
                <a:sym typeface="Arial MT Pro Bold"/>
              </a:rPr>
              <a:t>Santa Barbara Police Department</a:t>
            </a:r>
          </a:p>
          <a:p>
            <a:pPr lvl="0" algn="just">
              <a:lnSpc>
                <a:spcPts val="3920"/>
              </a:lnSpc>
              <a:spcBef>
                <a:spcPct val="0"/>
              </a:spcBef>
            </a:pPr>
            <a:r>
              <a:rPr lang="en-US" sz="2800" spc="-100" dirty="0">
                <a:latin typeface="Arial" panose="020B0604020202020204" pitchFamily="34" charset="0"/>
                <a:ea typeface="Arial MT Pro Bold"/>
                <a:cs typeface="Arial" panose="020B0604020202020204" pitchFamily="34" charset="0"/>
                <a:sym typeface="Arial MT Pro Bold"/>
              </a:rPr>
              <a:t>For Questions Email:</a:t>
            </a:r>
            <a:r>
              <a:rPr lang="en-US" sz="2800" spc="-100" dirty="0">
                <a:solidFill>
                  <a:schemeClr val="tx2"/>
                </a:solidFill>
                <a:latin typeface="Arial" panose="020B0604020202020204" pitchFamily="34" charset="0"/>
                <a:ea typeface="Arial MT Pro Bold"/>
                <a:cs typeface="Arial" panose="020B0604020202020204" pitchFamily="34" charset="0"/>
                <a:sym typeface="Arial MT Pro Bold"/>
              </a:rPr>
              <a:t> </a:t>
            </a:r>
            <a:r>
              <a:rPr lang="en-US" sz="2800" spc="-100" dirty="0">
                <a:solidFill>
                  <a:schemeClr val="tx2"/>
                </a:solidFill>
                <a:latin typeface="Arial" panose="020B0604020202020204" pitchFamily="34" charset="0"/>
                <a:ea typeface="Arial MT Pro Bold"/>
                <a:cs typeface="Arial" panose="020B0604020202020204" pitchFamily="34" charset="0"/>
                <a:sym typeface="Arial MT Pro Bold"/>
                <a:hlinkClick r:id="rId4"/>
              </a:rPr>
              <a:t>permits@sbpd.com</a:t>
            </a:r>
            <a:endParaRPr lang="en-US" sz="2800" spc="-100" dirty="0">
              <a:solidFill>
                <a:schemeClr val="tx2"/>
              </a:solidFill>
              <a:latin typeface="Arial" panose="020B0604020202020204" pitchFamily="34" charset="0"/>
              <a:ea typeface="Arial MT Pro Bold"/>
              <a:cs typeface="Arial" panose="020B0604020202020204" pitchFamily="34" charset="0"/>
              <a:sym typeface="Arial MT Pro Bold"/>
            </a:endParaRPr>
          </a:p>
          <a:p>
            <a:pPr lvl="0" algn="just">
              <a:lnSpc>
                <a:spcPts val="3920"/>
              </a:lnSpc>
              <a:spcBef>
                <a:spcPct val="0"/>
              </a:spcBef>
            </a:pPr>
            <a:r>
              <a:rPr lang="en-US" sz="2800" spc="-100" dirty="0">
                <a:latin typeface="Arial" panose="020B0604020202020204" pitchFamily="34" charset="0"/>
                <a:ea typeface="Arial MT Pro Bold"/>
                <a:cs typeface="Arial" panose="020B0604020202020204" pitchFamily="34" charset="0"/>
                <a:sym typeface="Arial MT Pro Bold"/>
              </a:rPr>
              <a:t>Proposed Massage Ordinance Updates at: </a:t>
            </a:r>
          </a:p>
          <a:p>
            <a:pPr lvl="0" algn="just">
              <a:lnSpc>
                <a:spcPts val="3920"/>
              </a:lnSpc>
              <a:spcBef>
                <a:spcPct val="0"/>
              </a:spcBef>
            </a:pPr>
            <a:r>
              <a:rPr lang="en-US" sz="2800" spc="-100" dirty="0">
                <a:solidFill>
                  <a:schemeClr val="tx2"/>
                </a:solidFill>
                <a:latin typeface="Arial" panose="020B0604020202020204" pitchFamily="34" charset="0"/>
                <a:ea typeface="Arial MT Pro Bold"/>
                <a:cs typeface="Arial" panose="020B0604020202020204" pitchFamily="34" charset="0"/>
                <a:sym typeface="Arial MT Pro Bold"/>
                <a:hlinkClick r:id="rId5"/>
              </a:rPr>
              <a:t>https://santabarbaraca.gov/proposed-massage-ordinance-information</a:t>
            </a:r>
            <a:endParaRPr lang="en-US" sz="2800" spc="-100" dirty="0">
              <a:solidFill>
                <a:schemeClr val="tx2"/>
              </a:solidFill>
              <a:latin typeface="Arial" panose="020B0604020202020204" pitchFamily="34" charset="0"/>
              <a:ea typeface="Arial MT Pro Bold"/>
              <a:cs typeface="Arial" panose="020B0604020202020204" pitchFamily="34" charset="0"/>
              <a:sym typeface="Arial MT Pro Bold"/>
            </a:endParaRPr>
          </a:p>
          <a:p>
            <a:pPr lvl="0" algn="just">
              <a:lnSpc>
                <a:spcPts val="3920"/>
              </a:lnSpc>
              <a:spcBef>
                <a:spcPct val="0"/>
              </a:spcBef>
            </a:pPr>
            <a:endParaRPr lang="en-US" sz="3200" b="1" u="sng" spc="-100" dirty="0">
              <a:solidFill>
                <a:schemeClr val="tx2"/>
              </a:solidFill>
              <a:latin typeface="Arial" panose="020B0604020202020204" pitchFamily="34" charset="0"/>
              <a:ea typeface="Arial MT Pro Bold"/>
              <a:cs typeface="Arial" panose="020B0604020202020204" pitchFamily="34" charset="0"/>
              <a:sym typeface="Arial MT Pro Bold"/>
            </a:endParaRPr>
          </a:p>
          <a:p>
            <a:pPr lvl="0" algn="just">
              <a:lnSpc>
                <a:spcPts val="3920"/>
              </a:lnSpc>
              <a:spcBef>
                <a:spcPct val="0"/>
              </a:spcBef>
            </a:pPr>
            <a:r>
              <a:rPr lang="en-US" sz="3200" b="1" u="sng" spc="-100" dirty="0">
                <a:solidFill>
                  <a:schemeClr val="tx2"/>
                </a:solidFill>
                <a:latin typeface="Arial" panose="020B0604020202020204" pitchFamily="34" charset="0"/>
                <a:ea typeface="Arial MT Pro Bold"/>
                <a:cs typeface="Arial" panose="020B0604020202020204" pitchFamily="34" charset="0"/>
                <a:sym typeface="Arial MT Pro Bold"/>
              </a:rPr>
              <a:t>California Massage Therapy Council</a:t>
            </a:r>
          </a:p>
          <a:p>
            <a:pPr lvl="0" algn="just">
              <a:lnSpc>
                <a:spcPts val="3920"/>
              </a:lnSpc>
              <a:spcBef>
                <a:spcPct val="0"/>
              </a:spcBef>
            </a:pPr>
            <a:r>
              <a:rPr lang="en-US" sz="2800" spc="-100" dirty="0">
                <a:latin typeface="Arial" panose="020B0604020202020204" pitchFamily="34" charset="0"/>
                <a:ea typeface="Arial MT Pro Bold"/>
                <a:cs typeface="Arial" panose="020B0604020202020204" pitchFamily="34" charset="0"/>
                <a:sym typeface="Arial MT Pro Bold"/>
              </a:rPr>
              <a:t>Website: </a:t>
            </a:r>
            <a:r>
              <a:rPr lang="en-US" sz="2800" spc="-100" dirty="0">
                <a:solidFill>
                  <a:schemeClr val="tx2"/>
                </a:solidFill>
                <a:latin typeface="Arial" panose="020B0604020202020204" pitchFamily="34" charset="0"/>
                <a:ea typeface="Arial MT Pro Bold"/>
                <a:cs typeface="Arial" panose="020B0604020202020204" pitchFamily="34" charset="0"/>
                <a:sym typeface="Arial MT Pro Bold"/>
                <a:hlinkClick r:id="rId6"/>
              </a:rPr>
              <a:t>http://camtc.org</a:t>
            </a:r>
            <a:endParaRPr lang="en-US" sz="2800" spc="-100" dirty="0">
              <a:solidFill>
                <a:schemeClr val="tx2"/>
              </a:solidFill>
              <a:latin typeface="Arial" panose="020B0604020202020204" pitchFamily="34" charset="0"/>
              <a:ea typeface="Arial MT Pro Bold"/>
              <a:cs typeface="Arial" panose="020B0604020202020204" pitchFamily="34" charset="0"/>
              <a:sym typeface="Arial MT Pro Bold"/>
            </a:endParaRPr>
          </a:p>
          <a:p>
            <a:pPr algn="just">
              <a:lnSpc>
                <a:spcPts val="3920"/>
              </a:lnSpc>
              <a:spcBef>
                <a:spcPct val="0"/>
              </a:spcBef>
            </a:pPr>
            <a:r>
              <a:rPr lang="en-US" sz="2800" spc="-100" dirty="0">
                <a:latin typeface="Arial" panose="020B0604020202020204" pitchFamily="34" charset="0"/>
                <a:cs typeface="Arial" panose="020B0604020202020204" pitchFamily="34" charset="0"/>
                <a:sym typeface="Arial MT Pro Bold"/>
              </a:rPr>
              <a:t>Email: </a:t>
            </a:r>
            <a:r>
              <a:rPr lang="en-US" sz="2800" spc="-100" dirty="0">
                <a:latin typeface="Arial" panose="020B0604020202020204" pitchFamily="34" charset="0"/>
                <a:cs typeface="Arial" panose="020B0604020202020204" pitchFamily="34" charset="0"/>
                <a:sym typeface="Arial MT Pro Bold"/>
                <a:hlinkClick r:id="rId7"/>
              </a:rPr>
              <a:t>info@camtc.org</a:t>
            </a:r>
            <a:endParaRPr lang="en-US" sz="2800" spc="-100" dirty="0">
              <a:latin typeface="Arial" panose="020B0604020202020204" pitchFamily="34" charset="0"/>
              <a:cs typeface="Arial" panose="020B0604020202020204" pitchFamily="34" charset="0"/>
              <a:sym typeface="Arial MT Pro Bold"/>
            </a:endParaRPr>
          </a:p>
          <a:p>
            <a:pPr algn="just">
              <a:lnSpc>
                <a:spcPts val="3920"/>
              </a:lnSpc>
              <a:spcBef>
                <a:spcPct val="0"/>
              </a:spcBef>
            </a:pPr>
            <a:endParaRPr lang="en-US" sz="2800" spc="-100" dirty="0">
              <a:latin typeface="Arial" panose="020B0604020202020204" pitchFamily="34" charset="0"/>
              <a:cs typeface="Arial" panose="020B0604020202020204" pitchFamily="34" charset="0"/>
              <a:sym typeface="Arial MT Pro Bold"/>
            </a:endParaRPr>
          </a:p>
          <a:p>
            <a:pPr marL="0" lvl="0" indent="0" algn="l">
              <a:lnSpc>
                <a:spcPts val="3920"/>
              </a:lnSpc>
              <a:spcBef>
                <a:spcPct val="0"/>
              </a:spcBef>
            </a:pPr>
            <a:endParaRPr lang="en-US" sz="2800" spc="-100" dirty="0">
              <a:solidFill>
                <a:schemeClr val="tx2"/>
              </a:solidFill>
              <a:latin typeface="Arial" panose="020B0604020202020204" pitchFamily="34" charset="0"/>
              <a:ea typeface="Arial MT Pro Bold"/>
              <a:cs typeface="Arial" panose="020B0604020202020204" pitchFamily="34" charset="0"/>
              <a:sym typeface="Arial MT Pro Bold"/>
            </a:endParaRPr>
          </a:p>
          <a:p>
            <a:pPr marL="0" lvl="0" indent="0" algn="l">
              <a:lnSpc>
                <a:spcPts val="3920"/>
              </a:lnSpc>
              <a:spcBef>
                <a:spcPct val="0"/>
              </a:spcBef>
            </a:pPr>
            <a:endParaRPr lang="en-US" sz="2400" u="none" strike="noStrike" spc="-100" dirty="0">
              <a:solidFill>
                <a:schemeClr val="tx2"/>
              </a:solidFill>
              <a:latin typeface="Arial" panose="020B0604020202020204" pitchFamily="34" charset="0"/>
              <a:ea typeface="Arial MT Pro Bold"/>
              <a:cs typeface="Arial" panose="020B0604020202020204" pitchFamily="34" charset="0"/>
              <a:sym typeface="Arial MT Pro Bold"/>
            </a:endParaRPr>
          </a:p>
        </p:txBody>
      </p:sp>
      <p:pic>
        <p:nvPicPr>
          <p:cNvPr id="13" name="Picture 12" descr="Logo, icon&#10;&#10;AI-generated content may be incorrect.">
            <a:extLst>
              <a:ext uri="{FF2B5EF4-FFF2-40B4-BE49-F238E27FC236}">
                <a16:creationId xmlns:a16="http://schemas.microsoft.com/office/drawing/2014/main" id="{17F5FC96-D952-29DD-4721-246A9E62381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1339460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98369C7E-E254-EFD9-62AE-FC0CDC7B573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2C57999-EA48-D639-3368-7A70E8D8A564}"/>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DE3BBBC8-AC21-8FDC-A2D6-AFBC58769C2F}"/>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C8E14A71-049D-BF9E-1922-DA3FAB292416}"/>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B4343216-9236-AC83-1950-67EA1D839BB5}"/>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FB91EDE4-D1DB-1043-F3CE-95251488CB99}"/>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B05903E1-5A1D-ABD1-027F-C1789A5B44B3}"/>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12475729-C7F2-5B7E-B160-06352DD0EDFB}"/>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EDF4C440-A222-083B-1E12-38EBAB10AFB8}"/>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14</a:t>
            </a:r>
          </a:p>
        </p:txBody>
      </p:sp>
      <p:grpSp>
        <p:nvGrpSpPr>
          <p:cNvPr id="11" name="Group 30">
            <a:extLst>
              <a:ext uri="{FF2B5EF4-FFF2-40B4-BE49-F238E27FC236}">
                <a16:creationId xmlns:a16="http://schemas.microsoft.com/office/drawing/2014/main" id="{BDEF62D2-5D21-7874-B5BC-7DD88F956110}"/>
              </a:ext>
            </a:extLst>
          </p:cNvPr>
          <p:cNvGrpSpPr/>
          <p:nvPr/>
        </p:nvGrpSpPr>
        <p:grpSpPr>
          <a:xfrm>
            <a:off x="2521432" y="4563679"/>
            <a:ext cx="13223721" cy="1343036"/>
            <a:chOff x="0" y="0"/>
            <a:chExt cx="4829901" cy="490538"/>
          </a:xfrm>
        </p:grpSpPr>
        <p:sp>
          <p:nvSpPr>
            <p:cNvPr id="12" name="Freeform 31">
              <a:extLst>
                <a:ext uri="{FF2B5EF4-FFF2-40B4-BE49-F238E27FC236}">
                  <a16:creationId xmlns:a16="http://schemas.microsoft.com/office/drawing/2014/main" id="{B0D28B95-D420-8D24-3B35-B0E67DD718A8}"/>
                </a:ext>
              </a:extLst>
            </p:cNvPr>
            <p:cNvSpPr/>
            <p:nvPr/>
          </p:nvSpPr>
          <p:spPr>
            <a:xfrm>
              <a:off x="0" y="0"/>
              <a:ext cx="4829901" cy="490538"/>
            </a:xfrm>
            <a:custGeom>
              <a:avLst/>
              <a:gdLst/>
              <a:ahLst/>
              <a:cxnLst/>
              <a:rect l="l" t="t" r="r" b="b"/>
              <a:pathLst>
                <a:path w="4829901" h="490538">
                  <a:moveTo>
                    <a:pt x="0" y="0"/>
                  </a:moveTo>
                  <a:lnTo>
                    <a:pt x="4829901" y="0"/>
                  </a:lnTo>
                  <a:lnTo>
                    <a:pt x="4829901" y="490538"/>
                  </a:lnTo>
                  <a:lnTo>
                    <a:pt x="0" y="490538"/>
                  </a:lnTo>
                  <a:close/>
                </a:path>
              </a:pathLst>
            </a:custGeom>
            <a:solidFill>
              <a:srgbClr val="FFFFFF"/>
            </a:solidFill>
            <a:ln w="19050" cap="sq">
              <a:solidFill>
                <a:srgbClr val="1259A9"/>
              </a:solidFill>
              <a:prstDash val="solid"/>
              <a:miter/>
            </a:ln>
          </p:spPr>
          <p:txBody>
            <a:bodyPr/>
            <a:lstStyle/>
            <a:p>
              <a:endParaRPr lang="en-US"/>
            </a:p>
          </p:txBody>
        </p:sp>
        <p:sp>
          <p:nvSpPr>
            <p:cNvPr id="13" name="TextBox 32">
              <a:extLst>
                <a:ext uri="{FF2B5EF4-FFF2-40B4-BE49-F238E27FC236}">
                  <a16:creationId xmlns:a16="http://schemas.microsoft.com/office/drawing/2014/main" id="{E8F95EFD-5CAA-6433-3911-9B3DEEFC7382}"/>
                </a:ext>
              </a:extLst>
            </p:cNvPr>
            <p:cNvSpPr txBox="1"/>
            <p:nvPr/>
          </p:nvSpPr>
          <p:spPr>
            <a:xfrm>
              <a:off x="0" y="-47625"/>
              <a:ext cx="4829901" cy="538163"/>
            </a:xfrm>
            <a:prstGeom prst="rect">
              <a:avLst/>
            </a:prstGeom>
          </p:spPr>
          <p:txBody>
            <a:bodyPr lIns="50800" tIns="50800" rIns="50800" bIns="50800" rtlCol="0" anchor="ctr"/>
            <a:lstStyle/>
            <a:p>
              <a:pPr algn="ctr">
                <a:lnSpc>
                  <a:spcPts val="2501"/>
                </a:lnSpc>
              </a:pPr>
              <a:endParaRPr/>
            </a:p>
          </p:txBody>
        </p:sp>
      </p:grpSp>
      <p:sp>
        <p:nvSpPr>
          <p:cNvPr id="14" name="TextBox 41">
            <a:extLst>
              <a:ext uri="{FF2B5EF4-FFF2-40B4-BE49-F238E27FC236}">
                <a16:creationId xmlns:a16="http://schemas.microsoft.com/office/drawing/2014/main" id="{04E147FE-05E8-A64C-5806-68C7887C8A8C}"/>
              </a:ext>
            </a:extLst>
          </p:cNvPr>
          <p:cNvSpPr txBox="1"/>
          <p:nvPr/>
        </p:nvSpPr>
        <p:spPr>
          <a:xfrm>
            <a:off x="2909853" y="4856888"/>
            <a:ext cx="12503730" cy="756617"/>
          </a:xfrm>
          <a:prstGeom prst="rect">
            <a:avLst/>
          </a:prstGeom>
        </p:spPr>
        <p:txBody>
          <a:bodyPr lIns="0" tIns="0" rIns="0" bIns="0" rtlCol="0" anchor="t">
            <a:spAutoFit/>
          </a:bodyPr>
          <a:lstStyle/>
          <a:p>
            <a:pPr marL="0" lvl="0" indent="0" algn="ctr">
              <a:lnSpc>
                <a:spcPts val="5871"/>
              </a:lnSpc>
              <a:spcBef>
                <a:spcPct val="0"/>
              </a:spcBef>
            </a:pPr>
            <a:r>
              <a:rPr lang="en-US" sz="5400" b="1" spc="-150" dirty="0">
                <a:solidFill>
                  <a:srgbClr val="1A3B85"/>
                </a:solidFill>
                <a:latin typeface="Arial" panose="020B0604020202020204" pitchFamily="34" charset="0"/>
                <a:ea typeface="Arial MT Pro Bold"/>
                <a:cs typeface="Arial" panose="020B0604020202020204" pitchFamily="34" charset="0"/>
                <a:sym typeface="Arial MT Pro Bold"/>
              </a:rPr>
              <a:t>Questions?</a:t>
            </a:r>
          </a:p>
        </p:txBody>
      </p:sp>
      <p:pic>
        <p:nvPicPr>
          <p:cNvPr id="15" name="Picture 14" descr="Logo, icon&#10;&#10;AI-generated content may be incorrect.">
            <a:extLst>
              <a:ext uri="{FF2B5EF4-FFF2-40B4-BE49-F238E27FC236}">
                <a16:creationId xmlns:a16="http://schemas.microsoft.com/office/drawing/2014/main" id="{93D55D51-C600-25BC-4315-B867F0E976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2495481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3C5290C6-7ED2-A9ED-976B-9869B533761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E66CFF4C-2346-B569-A5DC-E38634B7733C}"/>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8597E409-211D-F804-33DC-CE0194B06D90}"/>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69FA69E0-7477-67FF-71F8-FC4278D5CD53}"/>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3905DE68-BB4E-E075-04C8-5DEF3F2A8D42}"/>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16C9CC5F-AD96-8AD5-2001-E3B9C8D169C9}"/>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F7B9FE45-E760-69A5-51BA-AB2709EF76C2}"/>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8EDB7BE2-5DB0-119A-5FE5-376F095A3921}"/>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BAFE60F2-409A-272E-C2CB-D7788DD28116}"/>
              </a:ext>
            </a:extLst>
          </p:cNvPr>
          <p:cNvSpPr txBox="1"/>
          <p:nvPr/>
        </p:nvSpPr>
        <p:spPr>
          <a:xfrm>
            <a:off x="1295400" y="9802623"/>
            <a:ext cx="1454144" cy="517224"/>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2</a:t>
            </a:r>
          </a:p>
        </p:txBody>
      </p:sp>
      <p:sp>
        <p:nvSpPr>
          <p:cNvPr id="11" name="TextBox 9">
            <a:extLst>
              <a:ext uri="{FF2B5EF4-FFF2-40B4-BE49-F238E27FC236}">
                <a16:creationId xmlns:a16="http://schemas.microsoft.com/office/drawing/2014/main" id="{58ACD99A-1F95-EEB9-0F4C-871CEC26B1EB}"/>
              </a:ext>
            </a:extLst>
          </p:cNvPr>
          <p:cNvSpPr txBox="1"/>
          <p:nvPr/>
        </p:nvSpPr>
        <p:spPr>
          <a:xfrm>
            <a:off x="886636" y="1562100"/>
            <a:ext cx="17636288" cy="5180905"/>
          </a:xfrm>
          <a:prstGeom prst="rect">
            <a:avLst/>
          </a:prstGeom>
        </p:spPr>
        <p:txBody>
          <a:bodyPr wrap="square" lIns="0" tIns="0" rIns="0" bIns="0" rtlCol="0" anchor="t">
            <a:spAutoFit/>
          </a:bodyPr>
          <a:lstStyle/>
          <a:p>
            <a:pPr algn="l">
              <a:lnSpc>
                <a:spcPts val="6398"/>
              </a:lnSpc>
            </a:pPr>
            <a:endParaRPr dirty="0"/>
          </a:p>
          <a:p>
            <a:pPr algn="l">
              <a:lnSpc>
                <a:spcPts val="6398"/>
              </a:lnSpc>
            </a:pPr>
            <a:endParaRPr dirty="0"/>
          </a:p>
          <a:p>
            <a:pPr marL="914182" lvl="1" indent="-457091" algn="just">
              <a:spcAft>
                <a:spcPts val="1800"/>
              </a:spcAft>
              <a:buFont typeface="Arial"/>
              <a:buChar char="•"/>
            </a:pPr>
            <a:r>
              <a:rPr lang="en-US" sz="3400" dirty="0">
                <a:solidFill>
                  <a:srgbClr val="000000"/>
                </a:solidFill>
                <a:latin typeface="Arial" panose="020B0604020202020204" pitchFamily="34" charset="0"/>
                <a:ea typeface="Arial MT Pro"/>
                <a:cs typeface="Arial" panose="020B0604020202020204" pitchFamily="34" charset="0"/>
                <a:sym typeface="Arial MT Pro"/>
              </a:rPr>
              <a:t>Progress Update</a:t>
            </a:r>
          </a:p>
          <a:p>
            <a:pPr marL="914182" lvl="1" indent="-457091" algn="just">
              <a:spcAft>
                <a:spcPts val="1800"/>
              </a:spcAft>
              <a:buFont typeface="Arial"/>
              <a:buChar char="•"/>
            </a:pPr>
            <a:r>
              <a:rPr lang="en-US" sz="3400" dirty="0">
                <a:solidFill>
                  <a:srgbClr val="000000"/>
                </a:solidFill>
                <a:latin typeface="Arial" panose="020B0604020202020204" pitchFamily="34" charset="0"/>
                <a:ea typeface="Arial MT Pro"/>
                <a:cs typeface="Arial" panose="020B0604020202020204" pitchFamily="34" charset="0"/>
                <a:sym typeface="Arial MT Pro"/>
              </a:rPr>
              <a:t>Proposed Changes</a:t>
            </a:r>
          </a:p>
          <a:p>
            <a:pPr marL="914182" lvl="1" indent="-457091" algn="just">
              <a:spcAft>
                <a:spcPts val="1800"/>
              </a:spcAft>
              <a:buFont typeface="Arial"/>
              <a:buChar char="•"/>
            </a:pPr>
            <a:r>
              <a:rPr lang="en-US" sz="3400" dirty="0">
                <a:solidFill>
                  <a:srgbClr val="000000"/>
                </a:solidFill>
                <a:latin typeface="Arial" panose="020B0604020202020204" pitchFamily="34" charset="0"/>
                <a:ea typeface="Arial MT Pro"/>
                <a:cs typeface="Arial" panose="020B0604020202020204" pitchFamily="34" charset="0"/>
                <a:sym typeface="Arial MT Pro"/>
              </a:rPr>
              <a:t>Inspections</a:t>
            </a:r>
          </a:p>
          <a:p>
            <a:pPr marL="914182" lvl="1" indent="-457091" algn="just">
              <a:spcAft>
                <a:spcPts val="1800"/>
              </a:spcAft>
              <a:buFont typeface="Arial"/>
              <a:buChar char="•"/>
            </a:pPr>
            <a:r>
              <a:rPr lang="en-US" sz="3400" dirty="0">
                <a:solidFill>
                  <a:srgbClr val="000000"/>
                </a:solidFill>
                <a:latin typeface="Arial" panose="020B0604020202020204" pitchFamily="34" charset="0"/>
                <a:ea typeface="Arial MT Pro"/>
                <a:cs typeface="Arial" panose="020B0604020202020204" pitchFamily="34" charset="0"/>
                <a:sym typeface="Arial MT Pro"/>
              </a:rPr>
              <a:t>Next Steps</a:t>
            </a:r>
          </a:p>
          <a:p>
            <a:pPr marL="914182" lvl="1" indent="-457091" algn="just">
              <a:spcAft>
                <a:spcPts val="1800"/>
              </a:spcAft>
              <a:buFont typeface="Arial"/>
              <a:buChar char="•"/>
            </a:pPr>
            <a:r>
              <a:rPr lang="en-US" sz="3400" dirty="0">
                <a:solidFill>
                  <a:srgbClr val="000000"/>
                </a:solidFill>
                <a:latin typeface="Arial" panose="020B0604020202020204" pitchFamily="34" charset="0"/>
                <a:ea typeface="Arial MT Pro"/>
                <a:cs typeface="Arial" panose="020B0604020202020204" pitchFamily="34" charset="0"/>
                <a:sym typeface="Arial MT Pro"/>
              </a:rPr>
              <a:t>Questions</a:t>
            </a:r>
          </a:p>
        </p:txBody>
      </p:sp>
      <p:sp>
        <p:nvSpPr>
          <p:cNvPr id="12" name="TextBox 11">
            <a:extLst>
              <a:ext uri="{FF2B5EF4-FFF2-40B4-BE49-F238E27FC236}">
                <a16:creationId xmlns:a16="http://schemas.microsoft.com/office/drawing/2014/main" id="{A4E46D42-674B-A687-A7DA-72114BE43C9B}"/>
              </a:ext>
            </a:extLst>
          </p:cNvPr>
          <p:cNvSpPr txBox="1"/>
          <p:nvPr/>
        </p:nvSpPr>
        <p:spPr>
          <a:xfrm>
            <a:off x="889134" y="1742672"/>
            <a:ext cx="7402387" cy="862993"/>
          </a:xfrm>
          <a:prstGeom prst="rect">
            <a:avLst/>
          </a:prstGeom>
        </p:spPr>
        <p:txBody>
          <a:bodyPr lIns="0" tIns="0" rIns="0" bIns="0" rtlCol="0" anchor="t">
            <a:spAutoFit/>
          </a:bodyPr>
          <a:lstStyle/>
          <a:p>
            <a:pPr algn="l">
              <a:lnSpc>
                <a:spcPts val="7004"/>
              </a:lnSpc>
            </a:pPr>
            <a:r>
              <a:rPr lang="en-US" sz="5400" b="1" spc="-179" dirty="0">
                <a:solidFill>
                  <a:srgbClr val="0E437F"/>
                </a:solidFill>
                <a:latin typeface="Arial MT Pro Bold"/>
                <a:ea typeface="Arial MT Pro Bold"/>
                <a:cs typeface="Arial MT Pro Bold"/>
                <a:sym typeface="Arial MT Pro Bold"/>
              </a:rPr>
              <a:t>Presentation Agenda</a:t>
            </a:r>
          </a:p>
        </p:txBody>
      </p:sp>
      <p:pic>
        <p:nvPicPr>
          <p:cNvPr id="13" name="Picture 12" descr="Logo, icon&#10;&#10;AI-generated content may be incorrect.">
            <a:extLst>
              <a:ext uri="{FF2B5EF4-FFF2-40B4-BE49-F238E27FC236}">
                <a16:creationId xmlns:a16="http://schemas.microsoft.com/office/drawing/2014/main" id="{B7A75FC9-5529-92EB-31CA-ED72DB51CB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3460468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8DCDF1A9-EED5-E554-A4E0-4363437BC2F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5E444A7-3F2A-97CF-F56A-23A8723A6303}"/>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35716A45-8AD8-50DE-137B-0032408221CB}"/>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6624D84B-4A43-1092-B20E-D57E69FB6A2F}"/>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70FC9C94-5238-58CA-BF6D-724570D04B33}"/>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D3FA233E-CB5C-3432-0268-5A2B418A9F8F}"/>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5ED7BD62-94BC-6B92-D566-9EC3D7899830}"/>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CD433C77-9F48-FF7F-53B9-B3FA35D103F0}"/>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E3EC82B9-12A7-AD58-3C32-62C0DDB92224}"/>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3</a:t>
            </a:r>
          </a:p>
        </p:txBody>
      </p:sp>
      <p:sp>
        <p:nvSpPr>
          <p:cNvPr id="11" name="TextBox 30">
            <a:extLst>
              <a:ext uri="{FF2B5EF4-FFF2-40B4-BE49-F238E27FC236}">
                <a16:creationId xmlns:a16="http://schemas.microsoft.com/office/drawing/2014/main" id="{276518DD-54D2-AC64-1B13-A3BC9834C50D}"/>
              </a:ext>
            </a:extLst>
          </p:cNvPr>
          <p:cNvSpPr txBox="1"/>
          <p:nvPr/>
        </p:nvSpPr>
        <p:spPr>
          <a:xfrm>
            <a:off x="750344" y="3221175"/>
            <a:ext cx="16618220" cy="6801862"/>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2800" dirty="0">
                <a:latin typeface="Arial" panose="020B0604020202020204" pitchFamily="34" charset="0"/>
                <a:cs typeface="Arial" panose="020B0604020202020204" pitchFamily="34" charset="0"/>
              </a:rPr>
              <a:t>The Police Department reached out to agencies and business owners for additional input of the Proposed Massage Ordinance.</a:t>
            </a:r>
          </a:p>
          <a:p>
            <a:pPr algn="just">
              <a:lnSpc>
                <a:spcPct val="150000"/>
              </a:lnSpc>
            </a:pPr>
            <a:endParaRPr lang="en-US" sz="2000" dirty="0">
              <a:latin typeface="Arial" panose="020B0604020202020204" pitchFamily="34" charset="0"/>
              <a:cs typeface="Arial" panose="020B0604020202020204" pitchFamily="34" charset="0"/>
            </a:endParaRPr>
          </a:p>
          <a:p>
            <a:pPr marL="457200" indent="-457200" algn="just">
              <a:lnSpc>
                <a:spcPct val="150000"/>
              </a:lnSpc>
              <a:buFont typeface="Arial" panose="020B0604020202020204" pitchFamily="34" charset="0"/>
              <a:buChar char="•"/>
            </a:pPr>
            <a:r>
              <a:rPr lang="en-US" sz="2800" dirty="0">
                <a:latin typeface="Arial" panose="020B0604020202020204" pitchFamily="34" charset="0"/>
                <a:cs typeface="Arial" panose="020B0604020202020204" pitchFamily="34" charset="0"/>
              </a:rPr>
              <a:t>Items being changed or added to the Proposed Massage Ordinance:</a:t>
            </a:r>
          </a:p>
          <a:p>
            <a:pPr marL="1371600" lvl="2" indent="-457200" algn="just">
              <a:lnSpc>
                <a:spcPct val="15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Grandfathering Permit</a:t>
            </a:r>
          </a:p>
          <a:p>
            <a:pPr marL="1371600" lvl="2" indent="-457200" algn="just">
              <a:lnSpc>
                <a:spcPct val="15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Limited Exception Certification</a:t>
            </a:r>
          </a:p>
          <a:p>
            <a:pPr marL="1371600" lvl="2" indent="-457200" algn="just">
              <a:lnSpc>
                <a:spcPct val="15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Home Occupation Zoning Ordinance</a:t>
            </a:r>
          </a:p>
          <a:p>
            <a:pPr marL="1371600" lvl="2" indent="-457200" algn="just">
              <a:lnSpc>
                <a:spcPct val="15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Live Scans</a:t>
            </a:r>
          </a:p>
          <a:p>
            <a:pPr marL="1371600" lvl="2" indent="-457200" algn="just">
              <a:lnSpc>
                <a:spcPct val="150000"/>
              </a:lnSpc>
              <a:buFont typeface="Courier New" panose="02070309020205020404" pitchFamily="49" charset="0"/>
              <a:buChar char="o"/>
            </a:pPr>
            <a:r>
              <a:rPr lang="en-US" sz="2800" dirty="0">
                <a:latin typeface="Arial" panose="020B0604020202020204" pitchFamily="34" charset="0"/>
                <a:cs typeface="Arial" panose="020B0604020202020204" pitchFamily="34" charset="0"/>
              </a:rPr>
              <a:t>Fee Adjustments</a:t>
            </a:r>
          </a:p>
          <a:p>
            <a:pPr lvl="0" algn="just">
              <a:spcBef>
                <a:spcPts val="1200"/>
              </a:spcBef>
            </a:pPr>
            <a:endParaRPr lang="en-US" sz="2800" b="1" spc="150" dirty="0">
              <a:latin typeface="Arial" panose="020B0604020202020204" pitchFamily="34" charset="0"/>
              <a:cs typeface="Arial" panose="020B0604020202020204" pitchFamily="34" charset="0"/>
              <a:sym typeface="Arial MT Pro Bold"/>
            </a:endParaRPr>
          </a:p>
          <a:p>
            <a:pPr marL="457200" lvl="0" indent="-457200">
              <a:spcBef>
                <a:spcPts val="1200"/>
              </a:spcBef>
              <a:buFont typeface="Arial" panose="020B0604020202020204" pitchFamily="34" charset="0"/>
              <a:buChar char="•"/>
            </a:pPr>
            <a:endParaRPr lang="en-US" sz="2800" spc="150" dirty="0">
              <a:latin typeface="Arial" panose="020B0604020202020204" pitchFamily="34" charset="0"/>
              <a:cs typeface="Arial" panose="020B0604020202020204" pitchFamily="34" charset="0"/>
              <a:sym typeface="Arial MT Pro Bold"/>
            </a:endParaRPr>
          </a:p>
        </p:txBody>
      </p:sp>
      <p:sp>
        <p:nvSpPr>
          <p:cNvPr id="12" name="TextBox 34">
            <a:extLst>
              <a:ext uri="{FF2B5EF4-FFF2-40B4-BE49-F238E27FC236}">
                <a16:creationId xmlns:a16="http://schemas.microsoft.com/office/drawing/2014/main" id="{F4F59B55-C689-250B-CC01-F6D449CDA992}"/>
              </a:ext>
            </a:extLst>
          </p:cNvPr>
          <p:cNvSpPr txBox="1"/>
          <p:nvPr/>
        </p:nvSpPr>
        <p:spPr>
          <a:xfrm>
            <a:off x="2209800" y="1643683"/>
            <a:ext cx="14104946" cy="756617"/>
          </a:xfrm>
          <a:prstGeom prst="rect">
            <a:avLst/>
          </a:prstGeom>
        </p:spPr>
        <p:txBody>
          <a:bodyPr wrap="square" lIns="0" tIns="0" rIns="0" bIns="0" rtlCol="0" anchor="t">
            <a:spAutoFit/>
          </a:bodyPr>
          <a:lstStyle/>
          <a:p>
            <a:pPr marL="0" lvl="0" indent="0" algn="ctr">
              <a:lnSpc>
                <a:spcPts val="5871"/>
              </a:lnSpc>
              <a:spcBef>
                <a:spcPct val="0"/>
              </a:spcBef>
            </a:pPr>
            <a:r>
              <a:rPr lang="en-US" sz="5000" b="1" spc="-150" dirty="0">
                <a:solidFill>
                  <a:srgbClr val="1A3B85"/>
                </a:solidFill>
                <a:latin typeface="Arial" panose="020B0604020202020204" pitchFamily="34" charset="0"/>
                <a:ea typeface="Arial MT Pro Bold"/>
                <a:cs typeface="Arial" panose="020B0604020202020204" pitchFamily="34" charset="0"/>
                <a:sym typeface="Arial MT Pro Bold"/>
              </a:rPr>
              <a:t>Progress Update</a:t>
            </a:r>
          </a:p>
        </p:txBody>
      </p:sp>
      <p:pic>
        <p:nvPicPr>
          <p:cNvPr id="13" name="Picture 12" descr="Logo, icon&#10;&#10;AI-generated content may be incorrect.">
            <a:extLst>
              <a:ext uri="{FF2B5EF4-FFF2-40B4-BE49-F238E27FC236}">
                <a16:creationId xmlns:a16="http://schemas.microsoft.com/office/drawing/2014/main" id="{316A18C1-7A2C-DFB1-4AA6-D379A092E29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1231108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00F56EAF-7496-4233-C2AD-BA5E4B9F3EB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8031588-3703-3661-9F0D-F2852F50BCC3}"/>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123DC087-A238-C025-6A2D-BC567B01D142}"/>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D6B99C72-CD59-97B8-1492-A4B79404998A}"/>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6FE7F179-F09B-15AB-0C3F-7213B80C2176}"/>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A88CB694-B9FF-BF91-79E7-28D2CDE5DC57}"/>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B0337B60-B9FB-DA42-865E-D0DD4F5C94E1}"/>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7BABA49D-CA1B-28F0-B4FF-5EA32B064F02}"/>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784FEFF0-E746-F401-1999-CA66C48318D8}"/>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4</a:t>
            </a:r>
          </a:p>
        </p:txBody>
      </p:sp>
      <p:grpSp>
        <p:nvGrpSpPr>
          <p:cNvPr id="13" name="Group 13">
            <a:extLst>
              <a:ext uri="{FF2B5EF4-FFF2-40B4-BE49-F238E27FC236}">
                <a16:creationId xmlns:a16="http://schemas.microsoft.com/office/drawing/2014/main" id="{4D181DE2-98CF-23E1-9921-1EF510459FC1}"/>
              </a:ext>
            </a:extLst>
          </p:cNvPr>
          <p:cNvGrpSpPr/>
          <p:nvPr/>
        </p:nvGrpSpPr>
        <p:grpSpPr>
          <a:xfrm>
            <a:off x="-76199" y="1053168"/>
            <a:ext cx="18364152" cy="8580497"/>
            <a:chOff x="0" y="-47625"/>
            <a:chExt cx="3423455" cy="3483780"/>
          </a:xfrm>
        </p:grpSpPr>
        <p:sp>
          <p:nvSpPr>
            <p:cNvPr id="14" name="Freeform 14">
              <a:extLst>
                <a:ext uri="{FF2B5EF4-FFF2-40B4-BE49-F238E27FC236}">
                  <a16:creationId xmlns:a16="http://schemas.microsoft.com/office/drawing/2014/main" id="{3FBB6AA2-DB11-0CD6-EB09-42311EB1D205}"/>
                </a:ext>
              </a:extLst>
            </p:cNvPr>
            <p:cNvSpPr/>
            <p:nvPr/>
          </p:nvSpPr>
          <p:spPr>
            <a:xfrm>
              <a:off x="14205" y="0"/>
              <a:ext cx="3409250" cy="3436155"/>
            </a:xfrm>
            <a:custGeom>
              <a:avLst/>
              <a:gdLst/>
              <a:ahLst/>
              <a:cxnLst/>
              <a:rect l="l" t="t" r="r" b="b"/>
              <a:pathLst>
                <a:path w="3416853" h="3436155">
                  <a:moveTo>
                    <a:pt x="0" y="0"/>
                  </a:moveTo>
                  <a:lnTo>
                    <a:pt x="3416853" y="0"/>
                  </a:lnTo>
                  <a:lnTo>
                    <a:pt x="3416853" y="3436155"/>
                  </a:lnTo>
                  <a:lnTo>
                    <a:pt x="0" y="3436155"/>
                  </a:lnTo>
                  <a:close/>
                </a:path>
              </a:pathLst>
            </a:custGeom>
            <a:solidFill>
              <a:srgbClr val="0E437F"/>
            </a:solidFill>
            <a:ln cap="sq">
              <a:noFill/>
              <a:prstDash val="solid"/>
              <a:miter/>
            </a:ln>
          </p:spPr>
          <p:txBody>
            <a:bodyPr/>
            <a:lstStyle/>
            <a:p>
              <a:endParaRPr lang="en-US"/>
            </a:p>
          </p:txBody>
        </p:sp>
        <p:sp>
          <p:nvSpPr>
            <p:cNvPr id="15" name="TextBox 15">
              <a:extLst>
                <a:ext uri="{FF2B5EF4-FFF2-40B4-BE49-F238E27FC236}">
                  <a16:creationId xmlns:a16="http://schemas.microsoft.com/office/drawing/2014/main" id="{2EF4211D-1FD2-94E7-2994-64A61051760C}"/>
                </a:ext>
              </a:extLst>
            </p:cNvPr>
            <p:cNvSpPr txBox="1"/>
            <p:nvPr/>
          </p:nvSpPr>
          <p:spPr>
            <a:xfrm>
              <a:off x="0" y="-47625"/>
              <a:ext cx="3416853" cy="3483780"/>
            </a:xfrm>
            <a:prstGeom prst="rect">
              <a:avLst/>
            </a:prstGeom>
          </p:spPr>
          <p:txBody>
            <a:bodyPr lIns="50800" tIns="50800" rIns="50800" bIns="50800" rtlCol="0" anchor="ctr"/>
            <a:lstStyle/>
            <a:p>
              <a:pPr marL="0" lvl="0" indent="0" algn="ctr">
                <a:lnSpc>
                  <a:spcPts val="2501"/>
                </a:lnSpc>
                <a:spcBef>
                  <a:spcPct val="0"/>
                </a:spcBef>
              </a:pPr>
              <a:endParaRPr/>
            </a:p>
          </p:txBody>
        </p:sp>
      </p:grpSp>
      <p:sp>
        <p:nvSpPr>
          <p:cNvPr id="11" name="TextBox 37">
            <a:extLst>
              <a:ext uri="{FF2B5EF4-FFF2-40B4-BE49-F238E27FC236}">
                <a16:creationId xmlns:a16="http://schemas.microsoft.com/office/drawing/2014/main" id="{AA7DD274-9CDE-4D41-DF3C-F7122F95710D}"/>
              </a:ext>
            </a:extLst>
          </p:cNvPr>
          <p:cNvSpPr txBox="1"/>
          <p:nvPr/>
        </p:nvSpPr>
        <p:spPr>
          <a:xfrm>
            <a:off x="2542735" y="4694659"/>
            <a:ext cx="13202482" cy="897682"/>
          </a:xfrm>
          <a:prstGeom prst="rect">
            <a:avLst/>
          </a:prstGeom>
        </p:spPr>
        <p:txBody>
          <a:bodyPr wrap="square" lIns="0" tIns="0" rIns="0" bIns="0" rtlCol="0" anchor="t">
            <a:spAutoFit/>
          </a:bodyPr>
          <a:lstStyle/>
          <a:p>
            <a:pPr marL="0" lvl="0" indent="0" algn="ctr">
              <a:lnSpc>
                <a:spcPts val="7004"/>
              </a:lnSpc>
              <a:spcBef>
                <a:spcPct val="0"/>
              </a:spcBef>
            </a:pPr>
            <a:r>
              <a:rPr lang="en-US" sz="5837" b="1" spc="-179" dirty="0">
                <a:solidFill>
                  <a:srgbClr val="FDFDFD"/>
                </a:solidFill>
                <a:latin typeface="Arial MT Pro Bold"/>
                <a:ea typeface="Arial MT Pro Bold"/>
                <a:cs typeface="Arial MT Pro Bold"/>
                <a:sym typeface="Arial MT Pro Bold"/>
              </a:rPr>
              <a:t>Proposed Changes</a:t>
            </a:r>
            <a:endParaRPr lang="en-US" sz="5837" b="1" spc="-179" dirty="0">
              <a:solidFill>
                <a:schemeClr val="bg1"/>
              </a:solidFill>
              <a:latin typeface="Arial MT Pro Bold"/>
              <a:ea typeface="Arial MT Pro Bold"/>
              <a:cs typeface="Arial MT Pro Bold"/>
              <a:sym typeface="Arial MT Pro Bold"/>
            </a:endParaRPr>
          </a:p>
        </p:txBody>
      </p:sp>
      <p:pic>
        <p:nvPicPr>
          <p:cNvPr id="16" name="Picture 15" descr="Logo, icon&#10;&#10;AI-generated content may be incorrect.">
            <a:extLst>
              <a:ext uri="{FF2B5EF4-FFF2-40B4-BE49-F238E27FC236}">
                <a16:creationId xmlns:a16="http://schemas.microsoft.com/office/drawing/2014/main" id="{7E1EC856-E76C-4E5D-4EDE-0DE1A046376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474261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1AE423BA-5AC2-C3CE-6984-7282E768236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7704901-24A4-28A0-3D45-7798086E3970}"/>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4CE1B984-1D0F-BA1F-1A90-F385BBBE4A49}"/>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1A95BBB8-C9F6-9870-6650-6A8A5B8CBF35}"/>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40BC5B5B-110B-67E9-5701-335FCEFEC99F}"/>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C444C3E8-43C5-479E-5853-DA97421ADBC1}"/>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F7EF5C55-AB3A-D0E6-3307-71B32043716B}"/>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D9E47483-2BB6-3A20-D852-685D3F15550D}"/>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089231A7-8EBD-853C-C7FC-E5B3A869963B}"/>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5</a:t>
            </a:r>
          </a:p>
        </p:txBody>
      </p:sp>
      <p:grpSp>
        <p:nvGrpSpPr>
          <p:cNvPr id="13" name="Group 13">
            <a:extLst>
              <a:ext uri="{FF2B5EF4-FFF2-40B4-BE49-F238E27FC236}">
                <a16:creationId xmlns:a16="http://schemas.microsoft.com/office/drawing/2014/main" id="{3416A49D-88AF-4B3D-891F-232F8E68596B}"/>
              </a:ext>
            </a:extLst>
          </p:cNvPr>
          <p:cNvGrpSpPr/>
          <p:nvPr/>
        </p:nvGrpSpPr>
        <p:grpSpPr>
          <a:xfrm>
            <a:off x="-76199" y="1053168"/>
            <a:ext cx="18364152" cy="8580497"/>
            <a:chOff x="0" y="-47625"/>
            <a:chExt cx="3423455" cy="3483780"/>
          </a:xfrm>
        </p:grpSpPr>
        <p:sp>
          <p:nvSpPr>
            <p:cNvPr id="14" name="Freeform 14">
              <a:extLst>
                <a:ext uri="{FF2B5EF4-FFF2-40B4-BE49-F238E27FC236}">
                  <a16:creationId xmlns:a16="http://schemas.microsoft.com/office/drawing/2014/main" id="{60F6BC67-81FE-915A-9555-121C49581859}"/>
                </a:ext>
              </a:extLst>
            </p:cNvPr>
            <p:cNvSpPr/>
            <p:nvPr/>
          </p:nvSpPr>
          <p:spPr>
            <a:xfrm>
              <a:off x="14205" y="0"/>
              <a:ext cx="3409250" cy="3436155"/>
            </a:xfrm>
            <a:custGeom>
              <a:avLst/>
              <a:gdLst/>
              <a:ahLst/>
              <a:cxnLst/>
              <a:rect l="l" t="t" r="r" b="b"/>
              <a:pathLst>
                <a:path w="3416853" h="3436155">
                  <a:moveTo>
                    <a:pt x="0" y="0"/>
                  </a:moveTo>
                  <a:lnTo>
                    <a:pt x="3416853" y="0"/>
                  </a:lnTo>
                  <a:lnTo>
                    <a:pt x="3416853" y="3436155"/>
                  </a:lnTo>
                  <a:lnTo>
                    <a:pt x="0" y="3436155"/>
                  </a:lnTo>
                  <a:close/>
                </a:path>
              </a:pathLst>
            </a:custGeom>
            <a:solidFill>
              <a:srgbClr val="0E437F"/>
            </a:solidFill>
            <a:ln cap="sq">
              <a:noFill/>
              <a:prstDash val="solid"/>
              <a:miter/>
            </a:ln>
          </p:spPr>
          <p:txBody>
            <a:bodyPr/>
            <a:lstStyle/>
            <a:p>
              <a:endParaRPr lang="en-US"/>
            </a:p>
          </p:txBody>
        </p:sp>
        <p:sp>
          <p:nvSpPr>
            <p:cNvPr id="15" name="TextBox 15">
              <a:extLst>
                <a:ext uri="{FF2B5EF4-FFF2-40B4-BE49-F238E27FC236}">
                  <a16:creationId xmlns:a16="http://schemas.microsoft.com/office/drawing/2014/main" id="{D4BD5075-37E1-DE26-62C2-25AE9C0A3C8D}"/>
                </a:ext>
              </a:extLst>
            </p:cNvPr>
            <p:cNvSpPr txBox="1"/>
            <p:nvPr/>
          </p:nvSpPr>
          <p:spPr>
            <a:xfrm>
              <a:off x="0" y="-47625"/>
              <a:ext cx="3416853" cy="3483780"/>
            </a:xfrm>
            <a:prstGeom prst="rect">
              <a:avLst/>
            </a:prstGeom>
          </p:spPr>
          <p:txBody>
            <a:bodyPr lIns="50800" tIns="50800" rIns="50800" bIns="50800" rtlCol="0" anchor="ctr"/>
            <a:lstStyle/>
            <a:p>
              <a:pPr marL="0" lvl="0" indent="0" algn="ctr">
                <a:lnSpc>
                  <a:spcPts val="2501"/>
                </a:lnSpc>
                <a:spcBef>
                  <a:spcPct val="0"/>
                </a:spcBef>
              </a:pPr>
              <a:endParaRPr/>
            </a:p>
          </p:txBody>
        </p:sp>
      </p:grpSp>
      <p:sp>
        <p:nvSpPr>
          <p:cNvPr id="11" name="TextBox 37">
            <a:extLst>
              <a:ext uri="{FF2B5EF4-FFF2-40B4-BE49-F238E27FC236}">
                <a16:creationId xmlns:a16="http://schemas.microsoft.com/office/drawing/2014/main" id="{5731C6A0-D80A-66AF-5E7B-260E94DB5E1E}"/>
              </a:ext>
            </a:extLst>
          </p:cNvPr>
          <p:cNvSpPr txBox="1"/>
          <p:nvPr/>
        </p:nvSpPr>
        <p:spPr>
          <a:xfrm>
            <a:off x="914403" y="1562100"/>
            <a:ext cx="16402932" cy="897682"/>
          </a:xfrm>
          <a:prstGeom prst="rect">
            <a:avLst/>
          </a:prstGeom>
        </p:spPr>
        <p:txBody>
          <a:bodyPr wrap="square" lIns="0" tIns="0" rIns="0" bIns="0" rtlCol="0" anchor="t">
            <a:spAutoFit/>
          </a:bodyPr>
          <a:lstStyle/>
          <a:p>
            <a:pPr marL="0" lvl="0" indent="0" algn="ctr">
              <a:lnSpc>
                <a:spcPts val="7004"/>
              </a:lnSpc>
              <a:spcBef>
                <a:spcPct val="0"/>
              </a:spcBef>
            </a:pPr>
            <a:r>
              <a:rPr lang="en-US" sz="5837" b="1" spc="-179" dirty="0">
                <a:solidFill>
                  <a:srgbClr val="FDFDFD"/>
                </a:solidFill>
                <a:latin typeface="Arial MT Pro Bold"/>
                <a:ea typeface="Arial MT Pro Bold"/>
                <a:cs typeface="Arial MT Pro Bold"/>
                <a:sym typeface="Arial MT Pro Bold"/>
              </a:rPr>
              <a:t>Grandfathering Permit</a:t>
            </a:r>
          </a:p>
        </p:txBody>
      </p:sp>
      <p:sp>
        <p:nvSpPr>
          <p:cNvPr id="12" name="TextBox 11">
            <a:extLst>
              <a:ext uri="{FF2B5EF4-FFF2-40B4-BE49-F238E27FC236}">
                <a16:creationId xmlns:a16="http://schemas.microsoft.com/office/drawing/2014/main" id="{A99090F2-7ADB-CF5C-5EC3-19B8B3F6B94E}"/>
              </a:ext>
            </a:extLst>
          </p:cNvPr>
          <p:cNvSpPr txBox="1"/>
          <p:nvPr/>
        </p:nvSpPr>
        <p:spPr>
          <a:xfrm>
            <a:off x="761977" y="2911860"/>
            <a:ext cx="16763997" cy="6694140"/>
          </a:xfrm>
          <a:prstGeom prst="rect">
            <a:avLst/>
          </a:prstGeom>
          <a:noFill/>
        </p:spPr>
        <p:txBody>
          <a:bodyPr wrap="square">
            <a:spAutoFit/>
          </a:bodyPr>
          <a:lstStyle/>
          <a:p>
            <a:pPr marL="457200" lvl="0" indent="-457200" algn="just">
              <a:lnSpc>
                <a:spcPct val="150000"/>
              </a:lnSpc>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The Grandfathering Permit will allow massage therapists with a minimum of 10 years of experience in Santa Barbara and proof of 250 hours of certified massage training to operate as a massage therapist without a CAMTC certification.</a:t>
            </a:r>
          </a:p>
          <a:p>
            <a:pPr marL="457200" lvl="0" indent="-457200" algn="just">
              <a:lnSpc>
                <a:spcPct val="150000"/>
              </a:lnSpc>
              <a:buFont typeface="Arial" panose="020B0604020202020204" pitchFamily="34" charset="0"/>
              <a:buChar char="•"/>
            </a:pPr>
            <a:endParaRPr lang="en-US" sz="2000" dirty="0">
              <a:solidFill>
                <a:schemeClr val="bg1"/>
              </a:solidFill>
              <a:latin typeface="Arial" panose="020B0604020202020204" pitchFamily="34" charset="0"/>
              <a:cs typeface="Arial" panose="020B0604020202020204" pitchFamily="34" charset="0"/>
            </a:endParaRPr>
          </a:p>
          <a:p>
            <a:pPr marL="457200" lvl="0" indent="-457200" algn="just">
              <a:lnSpc>
                <a:spcPct val="150000"/>
              </a:lnSpc>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Must complete the following conditions: </a:t>
            </a:r>
          </a:p>
          <a:p>
            <a:pPr marL="1371600" lvl="2" indent="-4572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Proof of working within the city as a massage therapist for a minimum of </a:t>
            </a:r>
            <a:r>
              <a:rPr lang="en-US" sz="2000" b="1" dirty="0">
                <a:solidFill>
                  <a:schemeClr val="bg1"/>
                </a:solidFill>
                <a:latin typeface="Arial" panose="020B0604020202020204" pitchFamily="34" charset="0"/>
                <a:cs typeface="Arial" panose="020B0604020202020204" pitchFamily="34" charset="0"/>
              </a:rPr>
              <a:t>10 years.</a:t>
            </a:r>
          </a:p>
          <a:p>
            <a:pPr marL="1371600" lvl="2" indent="-4572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Proof of training for a minimum of 250 hours from a certified massage school or massage training curriculum. </a:t>
            </a:r>
          </a:p>
          <a:p>
            <a:pPr marL="1371600" lvl="2" indent="-4572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Live Scan fingerprinting. </a:t>
            </a:r>
          </a:p>
          <a:p>
            <a:pPr marL="1371600" lvl="2" indent="-4572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Annual verification of permittee information.</a:t>
            </a:r>
          </a:p>
          <a:p>
            <a:pPr marL="1371600" lvl="2" indent="-4572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Remains in compliance within the other terms of the Proposed Massage Ordinance.</a:t>
            </a:r>
          </a:p>
          <a:p>
            <a:pPr lvl="2" algn="just">
              <a:lnSpc>
                <a:spcPct val="150000"/>
              </a:lnSpc>
            </a:pPr>
            <a:endParaRPr lang="en-US" sz="1400" dirty="0">
              <a:solidFill>
                <a:schemeClr val="bg1"/>
              </a:solidFill>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Sole Proprietors will also be eligible for a Grandfathering Permit with the same conditions.</a:t>
            </a:r>
          </a:p>
          <a:p>
            <a:pPr lvl="0" algn="just"/>
            <a:r>
              <a:rPr lang="en-US" sz="3200" dirty="0">
                <a:solidFill>
                  <a:schemeClr val="bg1"/>
                </a:solidFill>
                <a:latin typeface="Arial" panose="020B0604020202020204" pitchFamily="34" charset="0"/>
                <a:cs typeface="Arial" panose="020B0604020202020204" pitchFamily="34" charset="0"/>
              </a:rPr>
              <a:t> </a:t>
            </a:r>
          </a:p>
        </p:txBody>
      </p:sp>
      <p:pic>
        <p:nvPicPr>
          <p:cNvPr id="16" name="Picture 15" descr="Logo, icon&#10;&#10;AI-generated content may be incorrect.">
            <a:extLst>
              <a:ext uri="{FF2B5EF4-FFF2-40B4-BE49-F238E27FC236}">
                <a16:creationId xmlns:a16="http://schemas.microsoft.com/office/drawing/2014/main" id="{06EA4B9D-6190-B66D-EB9E-790E5A76B36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219872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4BA37F45-9355-F8CE-5CFE-5143F1BD86CE}"/>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CEB94DE-4DAD-2126-93A0-96544A115927}"/>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DBC83A6A-800B-45E6-FF33-5EE62F5DA276}"/>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51AEE8FB-A27A-869C-2725-AB848DC1448C}"/>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3"/>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F497279C-36C4-F13E-D562-678CCB19D100}"/>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90570C37-3F4A-6BE6-0D48-E80C4EAD16E0}"/>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2C0A62DB-BA07-243A-5B15-266C742D7DD9}"/>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B18BD32F-AC03-AF4F-7040-946E88F7BADA}"/>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4"/>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114F2097-620D-7FE0-9EBE-AF8094E68AE4}"/>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6</a:t>
            </a:r>
          </a:p>
        </p:txBody>
      </p:sp>
      <p:grpSp>
        <p:nvGrpSpPr>
          <p:cNvPr id="13" name="Group 13">
            <a:extLst>
              <a:ext uri="{FF2B5EF4-FFF2-40B4-BE49-F238E27FC236}">
                <a16:creationId xmlns:a16="http://schemas.microsoft.com/office/drawing/2014/main" id="{B4882F73-2DB8-8149-BD12-E7888E9ADD8A}"/>
              </a:ext>
            </a:extLst>
          </p:cNvPr>
          <p:cNvGrpSpPr/>
          <p:nvPr/>
        </p:nvGrpSpPr>
        <p:grpSpPr>
          <a:xfrm>
            <a:off x="-76199" y="1053168"/>
            <a:ext cx="18364152" cy="8580497"/>
            <a:chOff x="0" y="-47625"/>
            <a:chExt cx="3423455" cy="3483780"/>
          </a:xfrm>
        </p:grpSpPr>
        <p:sp>
          <p:nvSpPr>
            <p:cNvPr id="14" name="Freeform 14">
              <a:extLst>
                <a:ext uri="{FF2B5EF4-FFF2-40B4-BE49-F238E27FC236}">
                  <a16:creationId xmlns:a16="http://schemas.microsoft.com/office/drawing/2014/main" id="{17895EE5-07CF-0507-E0B5-D70959BB4C4F}"/>
                </a:ext>
              </a:extLst>
            </p:cNvPr>
            <p:cNvSpPr/>
            <p:nvPr/>
          </p:nvSpPr>
          <p:spPr>
            <a:xfrm>
              <a:off x="14205" y="0"/>
              <a:ext cx="3409250" cy="3436155"/>
            </a:xfrm>
            <a:custGeom>
              <a:avLst/>
              <a:gdLst/>
              <a:ahLst/>
              <a:cxnLst/>
              <a:rect l="l" t="t" r="r" b="b"/>
              <a:pathLst>
                <a:path w="3416853" h="3436155">
                  <a:moveTo>
                    <a:pt x="0" y="0"/>
                  </a:moveTo>
                  <a:lnTo>
                    <a:pt x="3416853" y="0"/>
                  </a:lnTo>
                  <a:lnTo>
                    <a:pt x="3416853" y="3436155"/>
                  </a:lnTo>
                  <a:lnTo>
                    <a:pt x="0" y="3436155"/>
                  </a:lnTo>
                  <a:close/>
                </a:path>
              </a:pathLst>
            </a:custGeom>
            <a:solidFill>
              <a:srgbClr val="0E437F"/>
            </a:solidFill>
            <a:ln cap="sq">
              <a:noFill/>
              <a:prstDash val="solid"/>
              <a:miter/>
            </a:ln>
          </p:spPr>
          <p:txBody>
            <a:bodyPr/>
            <a:lstStyle/>
            <a:p>
              <a:endParaRPr lang="en-US"/>
            </a:p>
          </p:txBody>
        </p:sp>
        <p:sp>
          <p:nvSpPr>
            <p:cNvPr id="15" name="TextBox 15">
              <a:extLst>
                <a:ext uri="{FF2B5EF4-FFF2-40B4-BE49-F238E27FC236}">
                  <a16:creationId xmlns:a16="http://schemas.microsoft.com/office/drawing/2014/main" id="{BFBA7AB2-DEF3-8E11-88F0-9B45A0D9D3C1}"/>
                </a:ext>
              </a:extLst>
            </p:cNvPr>
            <p:cNvSpPr txBox="1"/>
            <p:nvPr/>
          </p:nvSpPr>
          <p:spPr>
            <a:xfrm>
              <a:off x="0" y="-47625"/>
              <a:ext cx="3416853" cy="3483780"/>
            </a:xfrm>
            <a:prstGeom prst="rect">
              <a:avLst/>
            </a:prstGeom>
          </p:spPr>
          <p:txBody>
            <a:bodyPr lIns="50800" tIns="50800" rIns="50800" bIns="50800" rtlCol="0" anchor="ctr"/>
            <a:lstStyle/>
            <a:p>
              <a:pPr marL="0" lvl="0" indent="0" algn="ctr">
                <a:lnSpc>
                  <a:spcPts val="2501"/>
                </a:lnSpc>
                <a:spcBef>
                  <a:spcPct val="0"/>
                </a:spcBef>
              </a:pPr>
              <a:endParaRPr/>
            </a:p>
          </p:txBody>
        </p:sp>
      </p:grpSp>
      <p:sp>
        <p:nvSpPr>
          <p:cNvPr id="11" name="TextBox 37">
            <a:extLst>
              <a:ext uri="{FF2B5EF4-FFF2-40B4-BE49-F238E27FC236}">
                <a16:creationId xmlns:a16="http://schemas.microsoft.com/office/drawing/2014/main" id="{1A2A7280-6D96-44E4-7899-0ED0B7612005}"/>
              </a:ext>
            </a:extLst>
          </p:cNvPr>
          <p:cNvSpPr txBox="1"/>
          <p:nvPr/>
        </p:nvSpPr>
        <p:spPr>
          <a:xfrm>
            <a:off x="914403" y="1562100"/>
            <a:ext cx="16402932" cy="897682"/>
          </a:xfrm>
          <a:prstGeom prst="rect">
            <a:avLst/>
          </a:prstGeom>
        </p:spPr>
        <p:txBody>
          <a:bodyPr wrap="square" lIns="0" tIns="0" rIns="0" bIns="0" rtlCol="0" anchor="t">
            <a:spAutoFit/>
          </a:bodyPr>
          <a:lstStyle/>
          <a:p>
            <a:pPr marL="0" lvl="0" indent="0" algn="ctr">
              <a:lnSpc>
                <a:spcPts val="7004"/>
              </a:lnSpc>
              <a:spcBef>
                <a:spcPct val="0"/>
              </a:spcBef>
            </a:pPr>
            <a:r>
              <a:rPr lang="en-US" sz="5837" b="1" spc="-179" dirty="0">
                <a:solidFill>
                  <a:schemeClr val="bg1"/>
                </a:solidFill>
                <a:latin typeface="Arial MT Pro Bold"/>
                <a:ea typeface="Arial MT Pro Bold"/>
                <a:cs typeface="Arial MT Pro Bold"/>
                <a:sym typeface="Arial MT Pro Bold"/>
              </a:rPr>
              <a:t>Limited Exception Certification</a:t>
            </a:r>
          </a:p>
        </p:txBody>
      </p:sp>
      <p:sp>
        <p:nvSpPr>
          <p:cNvPr id="12" name="TextBox 11">
            <a:extLst>
              <a:ext uri="{FF2B5EF4-FFF2-40B4-BE49-F238E27FC236}">
                <a16:creationId xmlns:a16="http://schemas.microsoft.com/office/drawing/2014/main" id="{E3111CA5-F9DD-5B0C-6D0B-4B42D5C7E2B0}"/>
              </a:ext>
            </a:extLst>
          </p:cNvPr>
          <p:cNvSpPr txBox="1"/>
          <p:nvPr/>
        </p:nvSpPr>
        <p:spPr>
          <a:xfrm>
            <a:off x="762000" y="2512266"/>
            <a:ext cx="16763997" cy="6524863"/>
          </a:xfrm>
          <a:prstGeom prst="rect">
            <a:avLst/>
          </a:prstGeom>
          <a:noFill/>
        </p:spPr>
        <p:txBody>
          <a:bodyPr wrap="square">
            <a:spAutoFit/>
          </a:bodyPr>
          <a:lstStyle/>
          <a:p>
            <a:pPr marL="514350" lvl="0" indent="-514350">
              <a:buFont typeface="Arial" panose="020B0604020202020204" pitchFamily="34" charset="0"/>
              <a:buChar char="•"/>
            </a:pPr>
            <a:endParaRPr lang="en-US" sz="3200" dirty="0">
              <a:solidFill>
                <a:schemeClr val="bg1"/>
              </a:solidFill>
              <a:latin typeface="Arial" panose="020B0604020202020204" pitchFamily="34" charset="0"/>
              <a:cs typeface="Arial" panose="020B0604020202020204" pitchFamily="34" charset="0"/>
            </a:endParaRPr>
          </a:p>
          <a:p>
            <a:pPr marL="457200" indent="-457200" algn="just">
              <a:lnSpc>
                <a:spcPct val="150000"/>
              </a:lnSpc>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The Limited Exception Certification will be valid through December 31, 2029. This allows massage therapists with less than 10 years of experience and massage therapy graduates to operate within city limits without a CAMTC certification.</a:t>
            </a:r>
          </a:p>
          <a:p>
            <a:pPr marL="457200" indent="-457200" algn="just">
              <a:lnSpc>
                <a:spcPct val="150000"/>
              </a:lnSpc>
              <a:buFont typeface="Arial" panose="020B0604020202020204" pitchFamily="34" charset="0"/>
              <a:buChar char="•"/>
            </a:pPr>
            <a:endParaRPr lang="en-US" sz="800" dirty="0">
              <a:solidFill>
                <a:schemeClr val="bg1"/>
              </a:solidFill>
              <a:latin typeface="Arial" panose="020B0604020202020204" pitchFamily="34" charset="0"/>
              <a:cs typeface="Arial" panose="020B0604020202020204" pitchFamily="34" charset="0"/>
            </a:endParaRPr>
          </a:p>
          <a:p>
            <a:pPr marL="457200" indent="-457200" algn="just">
              <a:lnSpc>
                <a:spcPct val="150000"/>
              </a:lnSpc>
              <a:buFont typeface="Arial" panose="020B0604020202020204" pitchFamily="34" charset="0"/>
              <a:buChar char="•"/>
            </a:pPr>
            <a:r>
              <a:rPr lang="en-US" sz="2800" dirty="0">
                <a:solidFill>
                  <a:schemeClr val="bg1"/>
                </a:solidFill>
                <a:latin typeface="Arial" panose="020B0604020202020204" pitchFamily="34" charset="0"/>
                <a:cs typeface="Arial" panose="020B0604020202020204" pitchFamily="34" charset="0"/>
              </a:rPr>
              <a:t>Must complete the following conditions: </a:t>
            </a:r>
            <a:endParaRPr lang="en-US" sz="900" dirty="0">
              <a:solidFill>
                <a:schemeClr val="bg1"/>
              </a:solidFill>
              <a:latin typeface="Arial" panose="020B0604020202020204" pitchFamily="34" charset="0"/>
              <a:cs typeface="Arial" panose="020B0604020202020204" pitchFamily="34" charset="0"/>
            </a:endParaRPr>
          </a:p>
          <a:p>
            <a:pPr marL="1257300" lvl="2" indent="-3429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Proof of training for a minimum of 250 hours from a certified massage school or massage training curriculum. </a:t>
            </a:r>
          </a:p>
          <a:p>
            <a:pPr marL="1257300" lvl="2" indent="-3429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Live Scan fingerprinting. </a:t>
            </a:r>
          </a:p>
          <a:p>
            <a:pPr marL="1257300" lvl="2" indent="-3429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Annual verification of permittee information.</a:t>
            </a:r>
          </a:p>
          <a:p>
            <a:pPr marL="1257300" lvl="2" indent="-342900" algn="just">
              <a:lnSpc>
                <a:spcPct val="150000"/>
              </a:lnSpc>
              <a:buFont typeface="Courier New" panose="02070309020205020404" pitchFamily="49" charset="0"/>
              <a:buChar char="o"/>
            </a:pPr>
            <a:r>
              <a:rPr lang="en-US" sz="2000" dirty="0">
                <a:solidFill>
                  <a:schemeClr val="bg1"/>
                </a:solidFill>
                <a:latin typeface="Arial" panose="020B0604020202020204" pitchFamily="34" charset="0"/>
                <a:cs typeface="Arial" panose="020B0604020202020204" pitchFamily="34" charset="0"/>
              </a:rPr>
              <a:t>Remains in compliance with the other terms of the Massage Ordinance.</a:t>
            </a:r>
          </a:p>
          <a:p>
            <a:pPr lvl="2" algn="just">
              <a:lnSpc>
                <a:spcPct val="150000"/>
              </a:lnSpc>
            </a:pPr>
            <a:endParaRPr lang="en-US" sz="800" dirty="0">
              <a:solidFill>
                <a:schemeClr val="bg1"/>
              </a:solidFill>
              <a:latin typeface="Arial" panose="020B0604020202020204" pitchFamily="34" charset="0"/>
              <a:cs typeface="Arial" panose="020B0604020202020204" pitchFamily="34" charset="0"/>
            </a:endParaRPr>
          </a:p>
          <a:p>
            <a:pPr marL="514350" indent="-514350" algn="just">
              <a:lnSpc>
                <a:spcPct val="150000"/>
              </a:lnSpc>
              <a:buFont typeface="Arial" panose="020B0604020202020204" pitchFamily="34" charset="0"/>
              <a:buChar char="•"/>
            </a:pPr>
            <a:r>
              <a:rPr lang="en-US" sz="2800" b="1" dirty="0">
                <a:solidFill>
                  <a:schemeClr val="bg1"/>
                </a:solidFill>
                <a:latin typeface="Arial" panose="020B0604020202020204" pitchFamily="34" charset="0"/>
                <a:cs typeface="Arial" panose="020B0604020202020204" pitchFamily="34" charset="0"/>
              </a:rPr>
              <a:t>Must comply with the CAMTC Certification requirements by January 1, 2030.</a:t>
            </a:r>
          </a:p>
          <a:p>
            <a:pPr marL="514350" lvl="0" indent="-514350" algn="just">
              <a:buFont typeface="Arial" panose="020B0604020202020204" pitchFamily="34" charset="0"/>
              <a:buChar char="•"/>
            </a:pPr>
            <a:endParaRPr lang="en-US" sz="3200" dirty="0">
              <a:solidFill>
                <a:schemeClr val="bg1"/>
              </a:solidFill>
              <a:latin typeface="Arial" panose="020B0604020202020204" pitchFamily="34" charset="0"/>
              <a:cs typeface="Arial" panose="020B0604020202020204" pitchFamily="34" charset="0"/>
            </a:endParaRPr>
          </a:p>
        </p:txBody>
      </p:sp>
      <p:pic>
        <p:nvPicPr>
          <p:cNvPr id="16" name="Picture 15" descr="Logo, icon&#10;&#10;AI-generated content may be incorrect.">
            <a:extLst>
              <a:ext uri="{FF2B5EF4-FFF2-40B4-BE49-F238E27FC236}">
                <a16:creationId xmlns:a16="http://schemas.microsoft.com/office/drawing/2014/main" id="{ED158531-0315-F04C-B243-25F4BB186E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1990246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B6A955B1-92A8-1958-D0BB-601FD1C6501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B23A4B5F-1425-5B11-6CEB-94CD9EF9F0A8}"/>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2DEF374F-C13B-F79E-AE8C-1769DBF9D5CF}"/>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77892905-D9C1-C86A-76EA-41E5D13A2351}"/>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D0163A48-3CC3-F16C-042C-25A089E20043}"/>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7091AAD4-67B0-0673-8D6A-72ABC181551A}"/>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0EB7C76F-18DB-6899-19CC-F6ABB98DD97E}"/>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A17C39C1-8BFE-3BE2-5782-27CC100F6987}"/>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DD620053-1017-4AD6-3418-158271980E86}"/>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7</a:t>
            </a:r>
          </a:p>
        </p:txBody>
      </p:sp>
      <p:grpSp>
        <p:nvGrpSpPr>
          <p:cNvPr id="13" name="Group 13">
            <a:extLst>
              <a:ext uri="{FF2B5EF4-FFF2-40B4-BE49-F238E27FC236}">
                <a16:creationId xmlns:a16="http://schemas.microsoft.com/office/drawing/2014/main" id="{F3C90A45-7FDA-C511-4F80-6A2500A115DF}"/>
              </a:ext>
            </a:extLst>
          </p:cNvPr>
          <p:cNvGrpSpPr/>
          <p:nvPr/>
        </p:nvGrpSpPr>
        <p:grpSpPr>
          <a:xfrm>
            <a:off x="-76199" y="1053168"/>
            <a:ext cx="18364152" cy="8580497"/>
            <a:chOff x="0" y="-47625"/>
            <a:chExt cx="3423455" cy="3483780"/>
          </a:xfrm>
        </p:grpSpPr>
        <p:sp>
          <p:nvSpPr>
            <p:cNvPr id="14" name="Freeform 14">
              <a:extLst>
                <a:ext uri="{FF2B5EF4-FFF2-40B4-BE49-F238E27FC236}">
                  <a16:creationId xmlns:a16="http://schemas.microsoft.com/office/drawing/2014/main" id="{D7661C1A-37DD-4D86-10BB-EA87B5FBAD6F}"/>
                </a:ext>
              </a:extLst>
            </p:cNvPr>
            <p:cNvSpPr/>
            <p:nvPr/>
          </p:nvSpPr>
          <p:spPr>
            <a:xfrm>
              <a:off x="14205" y="0"/>
              <a:ext cx="3409250" cy="3436155"/>
            </a:xfrm>
            <a:custGeom>
              <a:avLst/>
              <a:gdLst/>
              <a:ahLst/>
              <a:cxnLst/>
              <a:rect l="l" t="t" r="r" b="b"/>
              <a:pathLst>
                <a:path w="3416853" h="3436155">
                  <a:moveTo>
                    <a:pt x="0" y="0"/>
                  </a:moveTo>
                  <a:lnTo>
                    <a:pt x="3416853" y="0"/>
                  </a:lnTo>
                  <a:lnTo>
                    <a:pt x="3416853" y="3436155"/>
                  </a:lnTo>
                  <a:lnTo>
                    <a:pt x="0" y="3436155"/>
                  </a:lnTo>
                  <a:close/>
                </a:path>
              </a:pathLst>
            </a:custGeom>
            <a:solidFill>
              <a:srgbClr val="0E437F"/>
            </a:solidFill>
            <a:ln cap="sq">
              <a:noFill/>
              <a:prstDash val="solid"/>
              <a:miter/>
            </a:ln>
          </p:spPr>
          <p:txBody>
            <a:bodyPr/>
            <a:lstStyle/>
            <a:p>
              <a:endParaRPr lang="en-US"/>
            </a:p>
          </p:txBody>
        </p:sp>
        <p:sp>
          <p:nvSpPr>
            <p:cNvPr id="15" name="TextBox 15">
              <a:extLst>
                <a:ext uri="{FF2B5EF4-FFF2-40B4-BE49-F238E27FC236}">
                  <a16:creationId xmlns:a16="http://schemas.microsoft.com/office/drawing/2014/main" id="{51CC6730-1C38-515F-3377-15D554B6EBC1}"/>
                </a:ext>
              </a:extLst>
            </p:cNvPr>
            <p:cNvSpPr txBox="1"/>
            <p:nvPr/>
          </p:nvSpPr>
          <p:spPr>
            <a:xfrm>
              <a:off x="0" y="-47625"/>
              <a:ext cx="3416853" cy="3483780"/>
            </a:xfrm>
            <a:prstGeom prst="rect">
              <a:avLst/>
            </a:prstGeom>
          </p:spPr>
          <p:txBody>
            <a:bodyPr lIns="50800" tIns="50800" rIns="50800" bIns="50800" rtlCol="0" anchor="ctr"/>
            <a:lstStyle/>
            <a:p>
              <a:pPr marL="0" lvl="0" indent="0" algn="ctr">
                <a:lnSpc>
                  <a:spcPts val="2501"/>
                </a:lnSpc>
                <a:spcBef>
                  <a:spcPct val="0"/>
                </a:spcBef>
              </a:pPr>
              <a:endParaRPr/>
            </a:p>
          </p:txBody>
        </p:sp>
      </p:grpSp>
      <p:sp>
        <p:nvSpPr>
          <p:cNvPr id="11" name="TextBox 37">
            <a:extLst>
              <a:ext uri="{FF2B5EF4-FFF2-40B4-BE49-F238E27FC236}">
                <a16:creationId xmlns:a16="http://schemas.microsoft.com/office/drawing/2014/main" id="{207E5C19-DCF3-DE2E-7126-954F3AC6C7AE}"/>
              </a:ext>
            </a:extLst>
          </p:cNvPr>
          <p:cNvSpPr txBox="1"/>
          <p:nvPr/>
        </p:nvSpPr>
        <p:spPr>
          <a:xfrm>
            <a:off x="2199802" y="1519192"/>
            <a:ext cx="13202482" cy="897682"/>
          </a:xfrm>
          <a:prstGeom prst="rect">
            <a:avLst/>
          </a:prstGeom>
        </p:spPr>
        <p:txBody>
          <a:bodyPr wrap="square" lIns="0" tIns="0" rIns="0" bIns="0" rtlCol="0" anchor="t">
            <a:spAutoFit/>
          </a:bodyPr>
          <a:lstStyle/>
          <a:p>
            <a:pPr marL="0" lvl="0" indent="0" algn="ctr">
              <a:lnSpc>
                <a:spcPts val="7004"/>
              </a:lnSpc>
              <a:spcBef>
                <a:spcPct val="0"/>
              </a:spcBef>
            </a:pPr>
            <a:r>
              <a:rPr lang="en-US" sz="5837" b="1" spc="-179" dirty="0">
                <a:solidFill>
                  <a:srgbClr val="FDFDFD"/>
                </a:solidFill>
                <a:latin typeface="Arial MT Pro Bold"/>
                <a:ea typeface="Arial MT Pro Bold"/>
                <a:cs typeface="Arial MT Pro Bold"/>
                <a:sym typeface="Arial MT Pro Bold"/>
              </a:rPr>
              <a:t>Live Scan Requirements</a:t>
            </a:r>
            <a:endParaRPr lang="en-US" sz="5837" b="1" spc="-179" dirty="0">
              <a:solidFill>
                <a:schemeClr val="bg1"/>
              </a:solidFill>
              <a:latin typeface="Arial MT Pro Bold"/>
              <a:ea typeface="Arial MT Pro Bold"/>
              <a:cs typeface="Arial MT Pro Bold"/>
              <a:sym typeface="Arial MT Pro Bold"/>
            </a:endParaRPr>
          </a:p>
        </p:txBody>
      </p:sp>
      <p:sp>
        <p:nvSpPr>
          <p:cNvPr id="12" name="TextBox 11">
            <a:extLst>
              <a:ext uri="{FF2B5EF4-FFF2-40B4-BE49-F238E27FC236}">
                <a16:creationId xmlns:a16="http://schemas.microsoft.com/office/drawing/2014/main" id="{3C63FA09-FD3E-C725-784D-78EBEE5FFAC0}"/>
              </a:ext>
            </a:extLst>
          </p:cNvPr>
          <p:cNvSpPr txBox="1"/>
          <p:nvPr/>
        </p:nvSpPr>
        <p:spPr>
          <a:xfrm>
            <a:off x="761999" y="2960270"/>
            <a:ext cx="16916401" cy="3163495"/>
          </a:xfrm>
          <a:prstGeom prst="rect">
            <a:avLst/>
          </a:prstGeom>
          <a:noFill/>
        </p:spPr>
        <p:txBody>
          <a:bodyPr wrap="square">
            <a:spAutoFit/>
          </a:bodyPr>
          <a:lstStyle/>
          <a:p>
            <a:pPr marL="457200" lvl="0" indent="-457200">
              <a:lnSpc>
                <a:spcPct val="150000"/>
              </a:lnSpc>
              <a:buFont typeface="Arial" panose="020B0604020202020204" pitchFamily="34" charset="0"/>
              <a:buChar char="•"/>
            </a:pPr>
            <a:r>
              <a:rPr lang="en-US" sz="3200" dirty="0">
                <a:solidFill>
                  <a:schemeClr val="bg1"/>
                </a:solidFill>
                <a:latin typeface="Arial" panose="020B0604020202020204" pitchFamily="34" charset="0"/>
                <a:cs typeface="Arial" panose="020B0604020202020204" pitchFamily="34" charset="0"/>
              </a:rPr>
              <a:t>It is the Police Department’s recommendation to require all administrative staff to complete live scan fingerprinting. </a:t>
            </a:r>
          </a:p>
          <a:p>
            <a:pPr lvl="0">
              <a:lnSpc>
                <a:spcPct val="150000"/>
              </a:lnSpc>
            </a:pPr>
            <a:endParaRPr lang="en-US" sz="900" dirty="0">
              <a:solidFill>
                <a:schemeClr val="bg1"/>
              </a:solidFill>
              <a:latin typeface="Arial" panose="020B0604020202020204" pitchFamily="34" charset="0"/>
              <a:cs typeface="Arial" panose="020B0604020202020204" pitchFamily="34" charset="0"/>
            </a:endParaRPr>
          </a:p>
          <a:p>
            <a:pPr marL="457200" indent="-457200">
              <a:lnSpc>
                <a:spcPct val="150000"/>
              </a:lnSpc>
              <a:buFont typeface="Arial" panose="020B0604020202020204" pitchFamily="34" charset="0"/>
              <a:buChar char="•"/>
            </a:pPr>
            <a:r>
              <a:rPr lang="en-US" sz="3200" dirty="0">
                <a:solidFill>
                  <a:schemeClr val="bg1"/>
                </a:solidFill>
                <a:latin typeface="Arial" panose="020B0604020202020204" pitchFamily="34" charset="0"/>
                <a:cs typeface="Arial" panose="020B0604020202020204" pitchFamily="34" charset="0"/>
              </a:rPr>
              <a:t>Grandfathering Permits and Limited Exception Certification permittees will be required to complete live scan fingerprinting. </a:t>
            </a:r>
          </a:p>
        </p:txBody>
      </p:sp>
      <p:pic>
        <p:nvPicPr>
          <p:cNvPr id="16" name="Picture 15" descr="Logo, icon&#10;&#10;AI-generated content may be incorrect.">
            <a:extLst>
              <a:ext uri="{FF2B5EF4-FFF2-40B4-BE49-F238E27FC236}">
                <a16:creationId xmlns:a16="http://schemas.microsoft.com/office/drawing/2014/main" id="{3CF8AE43-76F7-5C42-C2C6-17F278E0B1E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771632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EA0B4F21-2E88-90B9-F194-8F83AB1792D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09FA1BE-34E3-9942-FF11-85457E3C1733}"/>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D7A37CFB-4B98-E1A2-26E1-63593313FB28}"/>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640A21CA-13B3-BF54-7094-22FDDC532FF9}"/>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1842D76A-862C-A87B-06AE-6536F14D07A7}"/>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1C2A55B7-7C33-DED1-14D4-D4FCE817D271}"/>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06B89BE6-B5CF-7562-ABF7-51C85C7EBB91}"/>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78EA3095-521B-F123-734E-DCCEEC2AD3D7}"/>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9F192B30-7E48-65C2-3C81-A7DD8076AC7A}"/>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8</a:t>
            </a:r>
          </a:p>
        </p:txBody>
      </p:sp>
      <p:grpSp>
        <p:nvGrpSpPr>
          <p:cNvPr id="13" name="Group 13">
            <a:extLst>
              <a:ext uri="{FF2B5EF4-FFF2-40B4-BE49-F238E27FC236}">
                <a16:creationId xmlns:a16="http://schemas.microsoft.com/office/drawing/2014/main" id="{B6A3C885-6E82-7088-0C88-E3F2FF1FA3B1}"/>
              </a:ext>
            </a:extLst>
          </p:cNvPr>
          <p:cNvGrpSpPr/>
          <p:nvPr/>
        </p:nvGrpSpPr>
        <p:grpSpPr>
          <a:xfrm>
            <a:off x="-76199" y="1053168"/>
            <a:ext cx="18364152" cy="8580497"/>
            <a:chOff x="0" y="-47625"/>
            <a:chExt cx="3423455" cy="3483780"/>
          </a:xfrm>
        </p:grpSpPr>
        <p:sp>
          <p:nvSpPr>
            <p:cNvPr id="14" name="Freeform 14">
              <a:extLst>
                <a:ext uri="{FF2B5EF4-FFF2-40B4-BE49-F238E27FC236}">
                  <a16:creationId xmlns:a16="http://schemas.microsoft.com/office/drawing/2014/main" id="{49270B05-C81A-1E77-3A59-A0A57EE5FE39}"/>
                </a:ext>
              </a:extLst>
            </p:cNvPr>
            <p:cNvSpPr/>
            <p:nvPr/>
          </p:nvSpPr>
          <p:spPr>
            <a:xfrm>
              <a:off x="14205" y="0"/>
              <a:ext cx="3409250" cy="3436155"/>
            </a:xfrm>
            <a:custGeom>
              <a:avLst/>
              <a:gdLst/>
              <a:ahLst/>
              <a:cxnLst/>
              <a:rect l="l" t="t" r="r" b="b"/>
              <a:pathLst>
                <a:path w="3416853" h="3436155">
                  <a:moveTo>
                    <a:pt x="0" y="0"/>
                  </a:moveTo>
                  <a:lnTo>
                    <a:pt x="3416853" y="0"/>
                  </a:lnTo>
                  <a:lnTo>
                    <a:pt x="3416853" y="3436155"/>
                  </a:lnTo>
                  <a:lnTo>
                    <a:pt x="0" y="3436155"/>
                  </a:lnTo>
                  <a:close/>
                </a:path>
              </a:pathLst>
            </a:custGeom>
            <a:solidFill>
              <a:srgbClr val="0E437F"/>
            </a:solidFill>
            <a:ln cap="sq">
              <a:noFill/>
              <a:prstDash val="solid"/>
              <a:miter/>
            </a:ln>
          </p:spPr>
          <p:txBody>
            <a:bodyPr/>
            <a:lstStyle/>
            <a:p>
              <a:endParaRPr lang="en-US"/>
            </a:p>
          </p:txBody>
        </p:sp>
        <p:sp>
          <p:nvSpPr>
            <p:cNvPr id="15" name="TextBox 15">
              <a:extLst>
                <a:ext uri="{FF2B5EF4-FFF2-40B4-BE49-F238E27FC236}">
                  <a16:creationId xmlns:a16="http://schemas.microsoft.com/office/drawing/2014/main" id="{9B7F2DFE-8524-7E80-B287-DE3E5FB6359A}"/>
                </a:ext>
              </a:extLst>
            </p:cNvPr>
            <p:cNvSpPr txBox="1"/>
            <p:nvPr/>
          </p:nvSpPr>
          <p:spPr>
            <a:xfrm>
              <a:off x="0" y="-47625"/>
              <a:ext cx="3416853" cy="3483780"/>
            </a:xfrm>
            <a:prstGeom prst="rect">
              <a:avLst/>
            </a:prstGeom>
          </p:spPr>
          <p:txBody>
            <a:bodyPr lIns="50800" tIns="50800" rIns="50800" bIns="50800" rtlCol="0" anchor="ctr"/>
            <a:lstStyle/>
            <a:p>
              <a:pPr marL="0" lvl="0" indent="0" algn="ctr">
                <a:lnSpc>
                  <a:spcPts val="2501"/>
                </a:lnSpc>
                <a:spcBef>
                  <a:spcPct val="0"/>
                </a:spcBef>
              </a:pPr>
              <a:endParaRPr/>
            </a:p>
          </p:txBody>
        </p:sp>
      </p:grpSp>
      <p:sp>
        <p:nvSpPr>
          <p:cNvPr id="11" name="TextBox 37">
            <a:extLst>
              <a:ext uri="{FF2B5EF4-FFF2-40B4-BE49-F238E27FC236}">
                <a16:creationId xmlns:a16="http://schemas.microsoft.com/office/drawing/2014/main" id="{D8237A0C-C6BC-53E1-4E61-7FE8382F16CA}"/>
              </a:ext>
            </a:extLst>
          </p:cNvPr>
          <p:cNvSpPr txBox="1"/>
          <p:nvPr/>
        </p:nvSpPr>
        <p:spPr>
          <a:xfrm>
            <a:off x="2199802" y="1519192"/>
            <a:ext cx="13202482" cy="897682"/>
          </a:xfrm>
          <a:prstGeom prst="rect">
            <a:avLst/>
          </a:prstGeom>
        </p:spPr>
        <p:txBody>
          <a:bodyPr wrap="square" lIns="0" tIns="0" rIns="0" bIns="0" rtlCol="0" anchor="t">
            <a:spAutoFit/>
          </a:bodyPr>
          <a:lstStyle/>
          <a:p>
            <a:pPr marL="0" lvl="0" indent="0" algn="ctr">
              <a:lnSpc>
                <a:spcPts val="7004"/>
              </a:lnSpc>
              <a:spcBef>
                <a:spcPct val="0"/>
              </a:spcBef>
            </a:pPr>
            <a:r>
              <a:rPr lang="en-US" sz="5837" b="1" spc="-179" dirty="0">
                <a:solidFill>
                  <a:srgbClr val="FDFDFD"/>
                </a:solidFill>
                <a:latin typeface="Arial MT Pro Bold"/>
                <a:ea typeface="Arial MT Pro Bold"/>
                <a:cs typeface="Arial MT Pro Bold"/>
                <a:sym typeface="Arial MT Pro Bold"/>
              </a:rPr>
              <a:t>Home Occupation</a:t>
            </a:r>
            <a:endParaRPr lang="en-US" sz="5837" b="1" spc="-179" dirty="0">
              <a:solidFill>
                <a:schemeClr val="bg1"/>
              </a:solidFill>
              <a:latin typeface="Arial MT Pro Bold"/>
              <a:ea typeface="Arial MT Pro Bold"/>
              <a:cs typeface="Arial MT Pro Bold"/>
              <a:sym typeface="Arial MT Pro Bold"/>
            </a:endParaRPr>
          </a:p>
        </p:txBody>
      </p:sp>
      <p:sp>
        <p:nvSpPr>
          <p:cNvPr id="12" name="TextBox 11">
            <a:extLst>
              <a:ext uri="{FF2B5EF4-FFF2-40B4-BE49-F238E27FC236}">
                <a16:creationId xmlns:a16="http://schemas.microsoft.com/office/drawing/2014/main" id="{9750EB9D-3526-F41B-D0FB-329DC8E36EA8}"/>
              </a:ext>
            </a:extLst>
          </p:cNvPr>
          <p:cNvSpPr txBox="1"/>
          <p:nvPr/>
        </p:nvSpPr>
        <p:spPr>
          <a:xfrm>
            <a:off x="761999" y="2960270"/>
            <a:ext cx="16916401" cy="5509200"/>
          </a:xfrm>
          <a:prstGeom prst="rect">
            <a:avLst/>
          </a:prstGeom>
          <a:noFill/>
        </p:spPr>
        <p:txBody>
          <a:bodyPr wrap="square">
            <a:spAutoFit/>
          </a:bodyPr>
          <a:lstStyle/>
          <a:p>
            <a:pPr marL="457200" lvl="0" indent="-457200">
              <a:buFont typeface="Arial" panose="020B0604020202020204" pitchFamily="34" charset="0"/>
              <a:buChar char="•"/>
            </a:pPr>
            <a:r>
              <a:rPr lang="en-US" sz="3200" dirty="0">
                <a:solidFill>
                  <a:schemeClr val="bg1"/>
                </a:solidFill>
                <a:latin typeface="Arial" panose="020B0604020202020204" pitchFamily="34" charset="0"/>
                <a:cs typeface="Arial" panose="020B0604020202020204" pitchFamily="34" charset="0"/>
              </a:rPr>
              <a:t>The Police Department recommends Sole Proprietors be exempt from the Santa Barbara Municipal Code section 30.185.200, D - Prohibited Home Occupation: </a:t>
            </a:r>
            <a:r>
              <a:rPr lang="en-US" sz="3200" i="1" dirty="0">
                <a:solidFill>
                  <a:schemeClr val="bg1"/>
                </a:solidFill>
                <a:latin typeface="Arial" panose="020B0604020202020204" pitchFamily="34" charset="0"/>
                <a:cs typeface="Arial" panose="020B0604020202020204" pitchFamily="34" charset="0"/>
              </a:rPr>
              <a:t>Any business which requires a City permit or license, except licenses issued for revenue purposes only.</a:t>
            </a:r>
          </a:p>
          <a:p>
            <a:pPr lvl="0"/>
            <a:endParaRPr lang="en-US" sz="3200" dirty="0">
              <a:solidFill>
                <a:schemeClr val="bg1"/>
              </a:solidFill>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US" sz="3200" dirty="0">
                <a:solidFill>
                  <a:schemeClr val="bg1"/>
                </a:solidFill>
                <a:latin typeface="Arial" panose="020B0604020202020204" pitchFamily="34" charset="0"/>
                <a:cs typeface="Arial" panose="020B0604020202020204" pitchFamily="34" charset="0"/>
              </a:rPr>
              <a:t>For more information regarding the Home Occupation Zoning Ordinance, please visit </a:t>
            </a:r>
            <a:r>
              <a:rPr lang="en-US" sz="3200" dirty="0">
                <a:solidFill>
                  <a:schemeClr val="bg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https://ecode360.com/44117811#44117796</a:t>
            </a:r>
            <a:r>
              <a:rPr lang="en-US" sz="3200" dirty="0">
                <a:solidFill>
                  <a:schemeClr val="bg1"/>
                </a:solidFill>
                <a:latin typeface="Arial" panose="020B0604020202020204" pitchFamily="34" charset="0"/>
                <a:cs typeface="Arial" panose="020B0604020202020204" pitchFamily="34" charset="0"/>
              </a:rPr>
              <a:t>.</a:t>
            </a:r>
          </a:p>
          <a:p>
            <a:pPr marL="457200" lvl="0" indent="-457200">
              <a:buFont typeface="Arial" panose="020B0604020202020204" pitchFamily="34" charset="0"/>
              <a:buChar char="•"/>
            </a:pPr>
            <a:endParaRPr lang="en-US" sz="3200" dirty="0">
              <a:solidFill>
                <a:schemeClr val="bg1"/>
              </a:solidFill>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US" sz="3200" dirty="0">
                <a:solidFill>
                  <a:schemeClr val="bg1"/>
                </a:solidFill>
                <a:latin typeface="Arial" panose="020B0604020202020204" pitchFamily="34" charset="0"/>
                <a:cs typeface="Arial" panose="020B0604020202020204" pitchFamily="34" charset="0"/>
              </a:rPr>
              <a:t>All other conditions of the Zoning Ordinance will remain in effect. </a:t>
            </a:r>
          </a:p>
          <a:p>
            <a:pPr lvl="0"/>
            <a:endParaRPr lang="en-US" sz="3200" dirty="0">
              <a:solidFill>
                <a:schemeClr val="bg1"/>
              </a:solidFill>
              <a:latin typeface="Arial" panose="020B0604020202020204" pitchFamily="34" charset="0"/>
              <a:cs typeface="Arial" panose="020B0604020202020204" pitchFamily="34" charset="0"/>
            </a:endParaRPr>
          </a:p>
          <a:p>
            <a:pPr marL="457200" lvl="0" indent="-457200">
              <a:buFont typeface="Arial" panose="020B0604020202020204" pitchFamily="34" charset="0"/>
              <a:buChar char="•"/>
            </a:pPr>
            <a:r>
              <a:rPr lang="en-US" sz="3200" dirty="0">
                <a:solidFill>
                  <a:schemeClr val="bg1"/>
                </a:solidFill>
                <a:latin typeface="Arial" panose="020B0604020202020204" pitchFamily="34" charset="0"/>
                <a:cs typeface="Arial" panose="020B0604020202020204" pitchFamily="34" charset="0"/>
              </a:rPr>
              <a:t>Exemption from the Prohibited Home Occupation Section will allow Sole Proprietors to operate from home. </a:t>
            </a:r>
          </a:p>
        </p:txBody>
      </p:sp>
      <p:pic>
        <p:nvPicPr>
          <p:cNvPr id="16" name="Picture 15" descr="Logo, icon&#10;&#10;AI-generated content may be incorrect.">
            <a:extLst>
              <a:ext uri="{FF2B5EF4-FFF2-40B4-BE49-F238E27FC236}">
                <a16:creationId xmlns:a16="http://schemas.microsoft.com/office/drawing/2014/main" id="{97D2A709-BC36-F516-90EB-070632CDF5B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spTree>
    <p:extLst>
      <p:ext uri="{BB962C8B-B14F-4D97-AF65-F5344CB8AC3E}">
        <p14:creationId xmlns:p14="http://schemas.microsoft.com/office/powerpoint/2010/main" val="1143473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BEBEB"/>
        </a:solidFill>
        <a:effectLst/>
      </p:bgPr>
    </p:bg>
    <p:spTree>
      <p:nvGrpSpPr>
        <p:cNvPr id="1" name="">
          <a:extLst>
            <a:ext uri="{FF2B5EF4-FFF2-40B4-BE49-F238E27FC236}">
              <a16:creationId xmlns:a16="http://schemas.microsoft.com/office/drawing/2014/main" id="{6B1E3958-B2E6-4F49-AF14-F120EAC3600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F48EBFE-DA70-3427-1175-AE2869685D68}"/>
              </a:ext>
            </a:extLst>
          </p:cNvPr>
          <p:cNvGrpSpPr/>
          <p:nvPr/>
        </p:nvGrpSpPr>
        <p:grpSpPr>
          <a:xfrm>
            <a:off x="0" y="994706"/>
            <a:ext cx="18288000" cy="195820"/>
            <a:chOff x="0" y="0"/>
            <a:chExt cx="24431306" cy="457439"/>
          </a:xfrm>
        </p:grpSpPr>
        <p:sp>
          <p:nvSpPr>
            <p:cNvPr id="3" name="Freeform 3">
              <a:extLst>
                <a:ext uri="{FF2B5EF4-FFF2-40B4-BE49-F238E27FC236}">
                  <a16:creationId xmlns:a16="http://schemas.microsoft.com/office/drawing/2014/main" id="{6A27526D-EB09-5550-C5B4-0BDCA1A029AF}"/>
                </a:ext>
              </a:extLst>
            </p:cNvPr>
            <p:cNvSpPr/>
            <p:nvPr/>
          </p:nvSpPr>
          <p:spPr>
            <a:xfrm>
              <a:off x="0" y="0"/>
              <a:ext cx="24431244" cy="457454"/>
            </a:xfrm>
            <a:custGeom>
              <a:avLst/>
              <a:gdLst/>
              <a:ahLst/>
              <a:cxnLst/>
              <a:rect l="l" t="t" r="r" b="b"/>
              <a:pathLst>
                <a:path w="24431244" h="457454">
                  <a:moveTo>
                    <a:pt x="0" y="0"/>
                  </a:moveTo>
                  <a:lnTo>
                    <a:pt x="24431244" y="0"/>
                  </a:lnTo>
                  <a:lnTo>
                    <a:pt x="24431244" y="457454"/>
                  </a:lnTo>
                  <a:lnTo>
                    <a:pt x="0" y="457454"/>
                  </a:lnTo>
                  <a:close/>
                </a:path>
              </a:pathLst>
            </a:custGeom>
            <a:solidFill>
              <a:srgbClr val="252833"/>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4" name="Freeform 4">
            <a:extLst>
              <a:ext uri="{FF2B5EF4-FFF2-40B4-BE49-F238E27FC236}">
                <a16:creationId xmlns:a16="http://schemas.microsoft.com/office/drawing/2014/main" id="{C1072678-56AC-9EC1-9C71-0CC2F6EEB4A1}"/>
              </a:ext>
            </a:extLst>
          </p:cNvPr>
          <p:cNvSpPr/>
          <p:nvPr/>
        </p:nvSpPr>
        <p:spPr>
          <a:xfrm>
            <a:off x="0" y="-2183"/>
            <a:ext cx="18293063" cy="1097262"/>
          </a:xfrm>
          <a:custGeom>
            <a:avLst/>
            <a:gdLst/>
            <a:ahLst/>
            <a:cxnLst/>
            <a:rect l="l" t="t" r="r" b="b"/>
            <a:pathLst>
              <a:path w="18319539" h="1097262">
                <a:moveTo>
                  <a:pt x="0" y="0"/>
                </a:moveTo>
                <a:lnTo>
                  <a:pt x="18319540" y="0"/>
                </a:lnTo>
                <a:lnTo>
                  <a:pt x="18319540" y="1097263"/>
                </a:lnTo>
                <a:lnTo>
                  <a:pt x="0" y="1097263"/>
                </a:lnTo>
                <a:lnTo>
                  <a:pt x="0" y="0"/>
                </a:lnTo>
                <a:close/>
              </a:path>
            </a:pathLst>
          </a:custGeom>
          <a:blipFill>
            <a:blip r:embed="rId2"/>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nvGrpSpPr>
          <p:cNvPr id="5" name="Group 5">
            <a:extLst>
              <a:ext uri="{FF2B5EF4-FFF2-40B4-BE49-F238E27FC236}">
                <a16:creationId xmlns:a16="http://schemas.microsoft.com/office/drawing/2014/main" id="{2E830271-5446-1C2E-3EDC-CCB3388CD423}"/>
              </a:ext>
            </a:extLst>
          </p:cNvPr>
          <p:cNvGrpSpPr/>
          <p:nvPr/>
        </p:nvGrpSpPr>
        <p:grpSpPr>
          <a:xfrm>
            <a:off x="0" y="9633666"/>
            <a:ext cx="18301238" cy="686159"/>
            <a:chOff x="0" y="0"/>
            <a:chExt cx="24401650" cy="914879"/>
          </a:xfrm>
        </p:grpSpPr>
        <p:sp>
          <p:nvSpPr>
            <p:cNvPr id="6" name="Freeform 6">
              <a:extLst>
                <a:ext uri="{FF2B5EF4-FFF2-40B4-BE49-F238E27FC236}">
                  <a16:creationId xmlns:a16="http://schemas.microsoft.com/office/drawing/2014/main" id="{23EDBBAC-41AC-B0F0-8318-FC3410508E98}"/>
                </a:ext>
              </a:extLst>
            </p:cNvPr>
            <p:cNvSpPr/>
            <p:nvPr/>
          </p:nvSpPr>
          <p:spPr>
            <a:xfrm>
              <a:off x="0" y="0"/>
              <a:ext cx="24401653" cy="914908"/>
            </a:xfrm>
            <a:custGeom>
              <a:avLst/>
              <a:gdLst/>
              <a:ahLst/>
              <a:cxnLst/>
              <a:rect l="l" t="t" r="r" b="b"/>
              <a:pathLst>
                <a:path w="24401653" h="914908">
                  <a:moveTo>
                    <a:pt x="0" y="0"/>
                  </a:moveTo>
                  <a:lnTo>
                    <a:pt x="24401653" y="0"/>
                  </a:lnTo>
                  <a:lnTo>
                    <a:pt x="24401653" y="914908"/>
                  </a:lnTo>
                  <a:lnTo>
                    <a:pt x="0" y="914908"/>
                  </a:lnTo>
                  <a:close/>
                </a:path>
              </a:pathLst>
            </a:custGeom>
            <a:solidFill>
              <a:srgbClr val="1259A9"/>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7" name="TextBox 7">
            <a:extLst>
              <a:ext uri="{FF2B5EF4-FFF2-40B4-BE49-F238E27FC236}">
                <a16:creationId xmlns:a16="http://schemas.microsoft.com/office/drawing/2014/main" id="{4D5DC5D0-2BE4-C6BF-57D1-8B1F1FB1A1E8}"/>
              </a:ext>
            </a:extLst>
          </p:cNvPr>
          <p:cNvSpPr txBox="1"/>
          <p:nvPr/>
        </p:nvSpPr>
        <p:spPr>
          <a:xfrm>
            <a:off x="11936415" y="9761103"/>
            <a:ext cx="5397172" cy="634497"/>
          </a:xfrm>
          <a:prstGeom prst="rect">
            <a:avLst/>
          </a:prstGeom>
        </p:spPr>
        <p:txBody>
          <a:bodyPr lIns="0" tIns="0" rIns="0" bIns="0" rtlCol="0" anchor="t">
            <a:spAutoFit/>
          </a:bodyPr>
          <a:lstStyle/>
          <a:p>
            <a:pPr marL="0" marR="0" lvl="0" indent="0" algn="r" defTabSz="914400" rtl="0" eaLnBrk="1" fontAlgn="auto" latinLnBrk="0" hangingPunct="1">
              <a:lnSpc>
                <a:spcPts val="3752"/>
              </a:lnSpc>
              <a:spcBef>
                <a:spcPts val="0"/>
              </a:spcBef>
              <a:spcAft>
                <a:spcPts val="0"/>
              </a:spcAft>
              <a:buClrTx/>
              <a:buSzTx/>
              <a:buFontTx/>
              <a:buNone/>
              <a:tabLst/>
              <a:defRPr/>
            </a:pPr>
            <a:r>
              <a:rPr kumimoji="0" lang="en-US" sz="3127" b="0" i="0" u="none" strike="noStrike" kern="1200" cap="none" spc="0" normalizeH="0" baseline="0" noProof="0" dirty="0">
                <a:ln>
                  <a:noFill/>
                </a:ln>
                <a:solidFill>
                  <a:srgbClr val="EAEAEB"/>
                </a:solidFill>
                <a:effectLst/>
                <a:uLnTx/>
                <a:uFillTx/>
                <a:latin typeface="Arial MT Pro"/>
                <a:ea typeface="Arial MT Pro"/>
                <a:cs typeface="Arial MT Pro"/>
                <a:sym typeface="Arial MT Pro"/>
              </a:rPr>
              <a:t>SantaBarbaraCA.gov</a:t>
            </a:r>
          </a:p>
        </p:txBody>
      </p:sp>
      <p:sp>
        <p:nvSpPr>
          <p:cNvPr id="8" name="Freeform 8" descr="SBCitySeal_FullColor_600px.png">
            <a:extLst>
              <a:ext uri="{FF2B5EF4-FFF2-40B4-BE49-F238E27FC236}">
                <a16:creationId xmlns:a16="http://schemas.microsoft.com/office/drawing/2014/main" id="{026C8D9A-9552-74CE-6C09-3ED0C235EF88}"/>
              </a:ext>
            </a:extLst>
          </p:cNvPr>
          <p:cNvSpPr/>
          <p:nvPr/>
        </p:nvSpPr>
        <p:spPr>
          <a:xfrm>
            <a:off x="16469351" y="158737"/>
            <a:ext cx="864236" cy="870869"/>
          </a:xfrm>
          <a:custGeom>
            <a:avLst/>
            <a:gdLst/>
            <a:ahLst/>
            <a:cxnLst/>
            <a:rect l="l" t="t" r="r" b="b"/>
            <a:pathLst>
              <a:path w="864236" h="870869">
                <a:moveTo>
                  <a:pt x="0" y="0"/>
                </a:moveTo>
                <a:lnTo>
                  <a:pt x="864236" y="0"/>
                </a:lnTo>
                <a:lnTo>
                  <a:pt x="864236" y="870869"/>
                </a:lnTo>
                <a:lnTo>
                  <a:pt x="0" y="870869"/>
                </a:lnTo>
                <a:lnTo>
                  <a:pt x="0" y="0"/>
                </a:lnTo>
                <a:close/>
              </a:path>
            </a:pathLst>
          </a:custGeom>
          <a:blipFill>
            <a:blip r:embed="rId3"/>
            <a:stretch>
              <a:fillRect b="-230"/>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TextBox 13">
            <a:extLst>
              <a:ext uri="{FF2B5EF4-FFF2-40B4-BE49-F238E27FC236}">
                <a16:creationId xmlns:a16="http://schemas.microsoft.com/office/drawing/2014/main" id="{59E1EFE3-B97B-4435-AF53-474AEB472281}"/>
              </a:ext>
            </a:extLst>
          </p:cNvPr>
          <p:cNvSpPr txBox="1"/>
          <p:nvPr/>
        </p:nvSpPr>
        <p:spPr>
          <a:xfrm>
            <a:off x="1295400" y="9802623"/>
            <a:ext cx="1454144" cy="320601"/>
          </a:xfrm>
          <a:prstGeom prst="rect">
            <a:avLst/>
          </a:prstGeom>
        </p:spPr>
        <p:txBody>
          <a:bodyPr lIns="0" tIns="0" rIns="0" bIns="0" rtlCol="0" anchor="t">
            <a:spAutoFit/>
          </a:bodyPr>
          <a:lstStyle/>
          <a:p>
            <a:pPr algn="l">
              <a:lnSpc>
                <a:spcPts val="2501"/>
              </a:lnSpc>
            </a:pPr>
            <a:r>
              <a:rPr lang="en-US" sz="2084" dirty="0">
                <a:solidFill>
                  <a:srgbClr val="E8E8ED"/>
                </a:solidFill>
                <a:latin typeface="Arial MT Pro"/>
                <a:ea typeface="Arial MT Pro"/>
                <a:cs typeface="Arial MT Pro"/>
                <a:sym typeface="Arial MT Pro"/>
              </a:rPr>
              <a:t>9</a:t>
            </a:r>
          </a:p>
        </p:txBody>
      </p:sp>
      <p:sp>
        <p:nvSpPr>
          <p:cNvPr id="16" name="TextBox 12">
            <a:extLst>
              <a:ext uri="{FF2B5EF4-FFF2-40B4-BE49-F238E27FC236}">
                <a16:creationId xmlns:a16="http://schemas.microsoft.com/office/drawing/2014/main" id="{0B5859D2-75C5-FE79-9727-17DD071EBB8A}"/>
              </a:ext>
            </a:extLst>
          </p:cNvPr>
          <p:cNvSpPr txBox="1"/>
          <p:nvPr/>
        </p:nvSpPr>
        <p:spPr>
          <a:xfrm>
            <a:off x="320936" y="1558862"/>
            <a:ext cx="17646082" cy="769441"/>
          </a:xfrm>
          <a:prstGeom prst="rect">
            <a:avLst/>
          </a:prstGeom>
        </p:spPr>
        <p:txBody>
          <a:bodyPr lIns="0" tIns="0" rIns="0" bIns="0" rtlCol="0" anchor="t">
            <a:spAutoFit/>
          </a:bodyPr>
          <a:lstStyle/>
          <a:p>
            <a:pPr algn="ctr">
              <a:lnSpc>
                <a:spcPts val="6003"/>
              </a:lnSpc>
            </a:pPr>
            <a:r>
              <a:rPr lang="en-US" sz="5003" b="1" dirty="0">
                <a:solidFill>
                  <a:srgbClr val="0E437F"/>
                </a:solidFill>
                <a:latin typeface="Arial MT Pro Bold"/>
                <a:ea typeface="Arial MT Pro Bold"/>
                <a:cs typeface="Arial MT Pro Bold"/>
                <a:sym typeface="Arial MT Pro Bold"/>
              </a:rPr>
              <a:t>PERMIT FEES</a:t>
            </a:r>
          </a:p>
        </p:txBody>
      </p:sp>
      <p:pic>
        <p:nvPicPr>
          <p:cNvPr id="11" name="Picture 10" descr="Logo, icon&#10;&#10;AI-generated content may be incorrect.">
            <a:extLst>
              <a:ext uri="{FF2B5EF4-FFF2-40B4-BE49-F238E27FC236}">
                <a16:creationId xmlns:a16="http://schemas.microsoft.com/office/drawing/2014/main" id="{FD79996E-68C4-CF0D-F398-60F4BAAFDE6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63800" y="126301"/>
            <a:ext cx="864237" cy="981728"/>
          </a:xfrm>
          <a:prstGeom prst="rect">
            <a:avLst/>
          </a:prstGeom>
        </p:spPr>
      </p:pic>
      <p:graphicFrame>
        <p:nvGraphicFramePr>
          <p:cNvPr id="12" name="Table 11">
            <a:extLst>
              <a:ext uri="{FF2B5EF4-FFF2-40B4-BE49-F238E27FC236}">
                <a16:creationId xmlns:a16="http://schemas.microsoft.com/office/drawing/2014/main" id="{60327255-08A5-1A54-E9B6-F36034D8CBE7}"/>
              </a:ext>
            </a:extLst>
          </p:cNvPr>
          <p:cNvGraphicFramePr>
            <a:graphicFrameLocks noGrp="1"/>
          </p:cNvGraphicFramePr>
          <p:nvPr>
            <p:extLst>
              <p:ext uri="{D42A27DB-BD31-4B8C-83A1-F6EECF244321}">
                <p14:modId xmlns:p14="http://schemas.microsoft.com/office/powerpoint/2010/main" val="2751761198"/>
              </p:ext>
            </p:extLst>
          </p:nvPr>
        </p:nvGraphicFramePr>
        <p:xfrm>
          <a:off x="4506446" y="3161636"/>
          <a:ext cx="13095753" cy="4927600"/>
        </p:xfrm>
        <a:graphic>
          <a:graphicData uri="http://schemas.openxmlformats.org/drawingml/2006/table">
            <a:tbl>
              <a:tblPr firstRow="1" firstCol="1" bandRow="1">
                <a:tableStyleId>{5C22544A-7EE6-4342-B048-85BDC9FD1C3A}</a:tableStyleId>
              </a:tblPr>
              <a:tblGrid>
                <a:gridCol w="7152405">
                  <a:extLst>
                    <a:ext uri="{9D8B030D-6E8A-4147-A177-3AD203B41FA5}">
                      <a16:colId xmlns:a16="http://schemas.microsoft.com/office/drawing/2014/main" val="3061690587"/>
                    </a:ext>
                  </a:extLst>
                </a:gridCol>
                <a:gridCol w="2666749">
                  <a:extLst>
                    <a:ext uri="{9D8B030D-6E8A-4147-A177-3AD203B41FA5}">
                      <a16:colId xmlns:a16="http://schemas.microsoft.com/office/drawing/2014/main" val="2370475706"/>
                    </a:ext>
                  </a:extLst>
                </a:gridCol>
                <a:gridCol w="3276599">
                  <a:extLst>
                    <a:ext uri="{9D8B030D-6E8A-4147-A177-3AD203B41FA5}">
                      <a16:colId xmlns:a16="http://schemas.microsoft.com/office/drawing/2014/main" val="4038452481"/>
                    </a:ext>
                  </a:extLst>
                </a:gridCol>
              </a:tblGrid>
              <a:tr h="536504">
                <a:tc>
                  <a:txBody>
                    <a:bodyPr/>
                    <a:lstStyle/>
                    <a:p>
                      <a:pPr marL="0" marR="0" algn="ctr">
                        <a:lnSpc>
                          <a:spcPct val="115000"/>
                        </a:lnSpc>
                        <a:spcAft>
                          <a:spcPts val="800"/>
                        </a:spcAft>
                        <a:buNone/>
                      </a:pPr>
                      <a:r>
                        <a:rPr lang="en-US" sz="2800" kern="100" dirty="0">
                          <a:effectLst/>
                        </a:rPr>
                        <a:t>Permit Type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00000"/>
                        </a:lnSpc>
                        <a:spcAft>
                          <a:spcPts val="800"/>
                        </a:spcAft>
                        <a:buNone/>
                      </a:pPr>
                      <a:r>
                        <a:rPr lang="en-US" sz="2800" kern="100" dirty="0">
                          <a:effectLst/>
                        </a:rPr>
                        <a:t>Original Proposed Fees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algn="ctr">
                        <a:lnSpc>
                          <a:spcPct val="100000"/>
                        </a:lnSpc>
                        <a:spcAft>
                          <a:spcPts val="800"/>
                        </a:spcAft>
                        <a:buNone/>
                      </a:pPr>
                      <a:r>
                        <a:rPr lang="en-US" sz="2800" kern="100" dirty="0">
                          <a:effectLst/>
                        </a:rPr>
                        <a:t>Revised Proposed Permit Fees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87819505"/>
                  </a:ext>
                </a:extLst>
              </a:tr>
              <a:tr h="761948">
                <a:tc>
                  <a:txBody>
                    <a:bodyPr/>
                    <a:lstStyle/>
                    <a:p>
                      <a:pPr marL="0" marR="0" algn="l">
                        <a:lnSpc>
                          <a:spcPct val="100000"/>
                        </a:lnSpc>
                        <a:spcAft>
                          <a:spcPts val="800"/>
                        </a:spcAft>
                        <a:buNone/>
                      </a:pPr>
                      <a:r>
                        <a:rPr lang="en-US" sz="2800" b="1" kern="100" dirty="0">
                          <a:effectLst/>
                          <a:latin typeface="+mn-lt"/>
                          <a:cs typeface="Arial" panose="020B0604020202020204" pitchFamily="34" charset="0"/>
                        </a:rPr>
                        <a:t>Massage Establishment</a:t>
                      </a:r>
                    </a:p>
                    <a:p>
                      <a:pPr marL="0" marR="0" algn="l">
                        <a:lnSpc>
                          <a:spcPct val="100000"/>
                        </a:lnSpc>
                        <a:spcAft>
                          <a:spcPts val="800"/>
                        </a:spcAft>
                        <a:buNone/>
                      </a:pPr>
                      <a:r>
                        <a:rPr lang="en-US" sz="1800" b="0" kern="100" dirty="0">
                          <a:effectLst/>
                          <a:latin typeface="+mn-lt"/>
                          <a:ea typeface="Aptos" panose="020B0004020202020204" pitchFamily="34" charset="0"/>
                          <a:cs typeface="Arial" panose="020B0604020202020204" pitchFamily="34" charset="0"/>
                        </a:rPr>
                        <a:t>(Annual Renewal)</a:t>
                      </a:r>
                    </a:p>
                  </a:txBody>
                  <a:tcPr marL="68580" marR="68580" marT="0" marB="0"/>
                </a:tc>
                <a:tc>
                  <a:txBody>
                    <a:bodyPr/>
                    <a:lstStyle/>
                    <a:p>
                      <a:pPr marL="0" marR="0" algn="ctr">
                        <a:lnSpc>
                          <a:spcPct val="115000"/>
                        </a:lnSpc>
                        <a:spcAft>
                          <a:spcPts val="800"/>
                        </a:spcAft>
                        <a:buNone/>
                      </a:pPr>
                      <a:r>
                        <a:rPr lang="en-US" sz="2800" strike="noStrike" kern="100" dirty="0">
                          <a:effectLst/>
                          <a:latin typeface="+mn-lt"/>
                          <a:cs typeface="Arial" panose="020B0604020202020204" pitchFamily="34" charset="0"/>
                        </a:rPr>
                        <a:t>$375.00</a:t>
                      </a:r>
                      <a:endParaRPr lang="en-US" sz="2800" strike="noStrike" kern="100" dirty="0">
                        <a:effectLst/>
                        <a:latin typeface="+mn-lt"/>
                        <a:ea typeface="Aptos" panose="020B0004020202020204" pitchFamily="34" charset="0"/>
                        <a:cs typeface="Arial" panose="020B0604020202020204" pitchFamily="34" charset="0"/>
                      </a:endParaRPr>
                    </a:p>
                  </a:txBody>
                  <a:tcPr marL="68580" marR="68580" marT="0" marB="0" anchor="ctr"/>
                </a:tc>
                <a:tc>
                  <a:txBody>
                    <a:bodyPr/>
                    <a:lstStyle/>
                    <a:p>
                      <a:pPr marL="0" marR="0" algn="ctr">
                        <a:lnSpc>
                          <a:spcPct val="115000"/>
                        </a:lnSpc>
                        <a:spcAft>
                          <a:spcPts val="800"/>
                        </a:spcAft>
                        <a:buNone/>
                      </a:pPr>
                      <a:r>
                        <a:rPr lang="en-US" sz="2800" kern="100" dirty="0">
                          <a:effectLst/>
                          <a:latin typeface="+mn-lt"/>
                          <a:cs typeface="Arial" panose="020B0604020202020204" pitchFamily="34" charset="0"/>
                        </a:rPr>
                        <a:t>$250.00</a:t>
                      </a:r>
                      <a:endParaRPr lang="en-US" sz="2800" kern="100" dirty="0">
                        <a:effectLst/>
                        <a:latin typeface="+mn-lt"/>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16760946"/>
                  </a:ext>
                </a:extLst>
              </a:tr>
              <a:tr h="761948">
                <a:tc>
                  <a:txBody>
                    <a:bodyPr/>
                    <a:lstStyle/>
                    <a:p>
                      <a:pPr marL="0" marR="0" algn="l">
                        <a:lnSpc>
                          <a:spcPct val="100000"/>
                        </a:lnSpc>
                        <a:spcAft>
                          <a:spcPts val="800"/>
                        </a:spcAft>
                        <a:buNone/>
                      </a:pPr>
                      <a:r>
                        <a:rPr lang="en-US" sz="2800" b="1" kern="100" dirty="0">
                          <a:effectLst/>
                          <a:latin typeface="+mn-lt"/>
                          <a:cs typeface="Arial" panose="020B0604020202020204" pitchFamily="34" charset="0"/>
                        </a:rPr>
                        <a:t>Sole Proprietor w/Inspection</a:t>
                      </a:r>
                    </a:p>
                    <a:p>
                      <a:pPr marL="0" marR="0" algn="l">
                        <a:lnSpc>
                          <a:spcPct val="100000"/>
                        </a:lnSpc>
                        <a:spcAft>
                          <a:spcPts val="800"/>
                        </a:spcAft>
                        <a:buNone/>
                      </a:pPr>
                      <a:r>
                        <a:rPr lang="en-US" sz="1800" b="0" kern="100" dirty="0">
                          <a:effectLst/>
                          <a:latin typeface="+mn-lt"/>
                          <a:ea typeface="Aptos" panose="020B0004020202020204" pitchFamily="34" charset="0"/>
                          <a:cs typeface="Arial" panose="020B0604020202020204" pitchFamily="34" charset="0"/>
                        </a:rPr>
                        <a:t>(Bi-Annual Renewal)</a:t>
                      </a:r>
                    </a:p>
                  </a:txBody>
                  <a:tcPr marL="68580" marR="68580" marT="0" marB="0"/>
                </a:tc>
                <a:tc>
                  <a:txBody>
                    <a:bodyPr/>
                    <a:lstStyle/>
                    <a:p>
                      <a:pPr marL="0" marR="0" algn="ctr">
                        <a:lnSpc>
                          <a:spcPct val="115000"/>
                        </a:lnSpc>
                        <a:spcAft>
                          <a:spcPts val="800"/>
                        </a:spcAft>
                        <a:buNone/>
                      </a:pPr>
                      <a:r>
                        <a:rPr lang="en-US" sz="2800" strike="noStrike" kern="100" dirty="0">
                          <a:effectLst/>
                          <a:latin typeface="+mn-lt"/>
                          <a:cs typeface="Arial" panose="020B0604020202020204" pitchFamily="34" charset="0"/>
                        </a:rPr>
                        <a:t>$275.00</a:t>
                      </a:r>
                      <a:endParaRPr lang="en-US" sz="2800" strike="noStrike" kern="100" dirty="0">
                        <a:effectLst/>
                        <a:latin typeface="+mn-lt"/>
                        <a:ea typeface="Aptos" panose="020B0004020202020204" pitchFamily="34" charset="0"/>
                        <a:cs typeface="Arial" panose="020B0604020202020204" pitchFamily="34" charset="0"/>
                      </a:endParaRPr>
                    </a:p>
                  </a:txBody>
                  <a:tcPr marL="68580" marR="68580" marT="0" marB="0" anchor="ctr"/>
                </a:tc>
                <a:tc>
                  <a:txBody>
                    <a:bodyPr/>
                    <a:lstStyle/>
                    <a:p>
                      <a:pPr marL="0" marR="0" algn="ctr">
                        <a:lnSpc>
                          <a:spcPct val="115000"/>
                        </a:lnSpc>
                        <a:spcAft>
                          <a:spcPts val="800"/>
                        </a:spcAft>
                        <a:buNone/>
                      </a:pPr>
                      <a:r>
                        <a:rPr lang="en-US" sz="2800" kern="100" dirty="0">
                          <a:effectLst/>
                          <a:latin typeface="+mn-lt"/>
                          <a:cs typeface="Arial" panose="020B0604020202020204" pitchFamily="34" charset="0"/>
                        </a:rPr>
                        <a:t>$150.00</a:t>
                      </a:r>
                      <a:endParaRPr lang="en-US" sz="2800" kern="100" dirty="0">
                        <a:effectLst/>
                        <a:latin typeface="+mn-lt"/>
                        <a:ea typeface="Aptos" panose="020B000402020202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10628322"/>
                  </a:ext>
                </a:extLst>
              </a:tr>
              <a:tr h="761948">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US" sz="2800" b="1" kern="100" dirty="0">
                          <a:effectLst/>
                          <a:latin typeface="+mn-lt"/>
                          <a:cs typeface="Arial" panose="020B0604020202020204" pitchFamily="34" charset="0"/>
                        </a:rPr>
                        <a:t>Sole Proprietor Outcall ONLY </a:t>
                      </a:r>
                    </a:p>
                    <a:p>
                      <a:pPr marL="0" marR="0" lvl="0" indent="0" algn="l" defTabSz="914400" rtl="0" eaLnBrk="1" fontAlgn="auto" latinLnBrk="0" hangingPunct="1">
                        <a:lnSpc>
                          <a:spcPct val="100000"/>
                        </a:lnSpc>
                        <a:spcBef>
                          <a:spcPts val="0"/>
                        </a:spcBef>
                        <a:spcAft>
                          <a:spcPts val="800"/>
                        </a:spcAft>
                        <a:buClrTx/>
                        <a:buSzTx/>
                        <a:buFontTx/>
                        <a:buNone/>
                        <a:tabLst/>
                        <a:defRPr/>
                      </a:pPr>
                      <a:r>
                        <a:rPr lang="en-US" sz="1800" b="0" kern="100" dirty="0">
                          <a:effectLst/>
                          <a:latin typeface="+mn-lt"/>
                          <a:ea typeface="Aptos" panose="020B0004020202020204" pitchFamily="34" charset="0"/>
                          <a:cs typeface="Arial" panose="020B0604020202020204" pitchFamily="34" charset="0"/>
                        </a:rPr>
                        <a:t>(Bi-Annual Renewal)</a:t>
                      </a:r>
                    </a:p>
                  </a:txBody>
                  <a:tcPr marL="68580" marR="68580" marT="0" marB="0"/>
                </a:tc>
                <a:tc>
                  <a:txBody>
                    <a:bodyPr/>
                    <a:lstStyle/>
                    <a:p>
                      <a:pPr marL="0" marR="0" algn="ctr">
                        <a:lnSpc>
                          <a:spcPct val="115000"/>
                        </a:lnSpc>
                        <a:spcAft>
                          <a:spcPts val="800"/>
                        </a:spcAft>
                        <a:buNone/>
                      </a:pPr>
                      <a:r>
                        <a:rPr lang="en-US" sz="2800" kern="100" dirty="0">
                          <a:effectLst/>
                          <a:latin typeface="+mn-lt"/>
                          <a:cs typeface="Arial" panose="020B0604020202020204" pitchFamily="34" charset="0"/>
                        </a:rPr>
                        <a:t>N/A</a:t>
                      </a:r>
                      <a:endParaRPr lang="en-US" sz="2800" kern="100" dirty="0">
                        <a:effectLst/>
                        <a:latin typeface="+mn-lt"/>
                        <a:ea typeface="Aptos" panose="020B0004020202020204" pitchFamily="34" charset="0"/>
                        <a:cs typeface="Arial" panose="020B0604020202020204" pitchFamily="34" charset="0"/>
                      </a:endParaRPr>
                    </a:p>
                  </a:txBody>
                  <a:tcPr marL="68580" marR="68580" marT="0" marB="0" anchor="ctr"/>
                </a:tc>
                <a:tc>
                  <a:txBody>
                    <a:bodyPr/>
                    <a:lstStyle/>
                    <a:p>
                      <a:pPr marL="0" marR="0" algn="ctr">
                        <a:lnSpc>
                          <a:spcPct val="100000"/>
                        </a:lnSpc>
                        <a:spcAft>
                          <a:spcPts val="800"/>
                        </a:spcAft>
                        <a:buNone/>
                      </a:pPr>
                      <a:r>
                        <a:rPr lang="en-US" sz="2800" kern="100" dirty="0">
                          <a:effectLst/>
                          <a:latin typeface="+mn-lt"/>
                          <a:cs typeface="Arial" panose="020B0604020202020204" pitchFamily="34" charset="0"/>
                        </a:rPr>
                        <a:t>$50.00</a:t>
                      </a:r>
                    </a:p>
                  </a:txBody>
                  <a:tcPr marL="68580" marR="68580" marT="0" marB="0" anchor="ctr"/>
                </a:tc>
                <a:extLst>
                  <a:ext uri="{0D108BD9-81ED-4DB2-BD59-A6C34878D82A}">
                    <a16:rowId xmlns:a16="http://schemas.microsoft.com/office/drawing/2014/main" val="4135523416"/>
                  </a:ext>
                </a:extLst>
              </a:tr>
              <a:tr h="804652">
                <a:tc>
                  <a:txBody>
                    <a:bodyPr/>
                    <a:lstStyle/>
                    <a:p>
                      <a:pPr marL="0" marR="0" algn="l">
                        <a:lnSpc>
                          <a:spcPct val="100000"/>
                        </a:lnSpc>
                        <a:spcAft>
                          <a:spcPts val="800"/>
                        </a:spcAft>
                        <a:buNone/>
                      </a:pPr>
                      <a:r>
                        <a:rPr lang="en-US" sz="2800" b="1" kern="100" dirty="0">
                          <a:effectLst/>
                          <a:latin typeface="+mn-lt"/>
                          <a:cs typeface="Arial" panose="020B0604020202020204" pitchFamily="34" charset="0"/>
                        </a:rPr>
                        <a:t>Grandfathering Permit</a:t>
                      </a:r>
                    </a:p>
                    <a:p>
                      <a:pPr marL="0" marR="0" algn="l">
                        <a:lnSpc>
                          <a:spcPct val="100000"/>
                        </a:lnSpc>
                        <a:spcAft>
                          <a:spcPts val="800"/>
                        </a:spcAft>
                        <a:buNone/>
                      </a:pPr>
                      <a:r>
                        <a:rPr lang="en-US" sz="1800" b="0" kern="100" dirty="0">
                          <a:effectLst/>
                          <a:latin typeface="+mn-lt"/>
                          <a:ea typeface="Aptos" panose="020B0004020202020204" pitchFamily="34" charset="0"/>
                          <a:cs typeface="Arial" panose="020B0604020202020204" pitchFamily="34" charset="0"/>
                        </a:rPr>
                        <a:t>(Annual verification of permittee information)</a:t>
                      </a:r>
                    </a:p>
                  </a:txBody>
                  <a:tcPr marL="68580" marR="68580" marT="0" marB="0"/>
                </a:tc>
                <a:tc>
                  <a:txBody>
                    <a:bodyPr/>
                    <a:lstStyle/>
                    <a:p>
                      <a:pPr marL="0" marR="0" algn="ctr">
                        <a:lnSpc>
                          <a:spcPct val="115000"/>
                        </a:lnSpc>
                        <a:spcAft>
                          <a:spcPts val="800"/>
                        </a:spcAft>
                        <a:buNone/>
                      </a:pPr>
                      <a:r>
                        <a:rPr lang="en-US" sz="2800" kern="100">
                          <a:effectLst/>
                          <a:latin typeface="+mn-lt"/>
                          <a:cs typeface="Arial" panose="020B0604020202020204" pitchFamily="34" charset="0"/>
                        </a:rPr>
                        <a:t>N/A</a:t>
                      </a:r>
                      <a:endParaRPr lang="en-US" sz="2800" kern="100">
                        <a:effectLst/>
                        <a:latin typeface="+mn-lt"/>
                        <a:ea typeface="Aptos" panose="020B0004020202020204" pitchFamily="34" charset="0"/>
                        <a:cs typeface="Arial" panose="020B0604020202020204" pitchFamily="34" charset="0"/>
                      </a:endParaRPr>
                    </a:p>
                  </a:txBody>
                  <a:tcPr marL="68580" marR="68580" marT="0" marB="0" anchor="ctr"/>
                </a:tc>
                <a:tc>
                  <a:txBody>
                    <a:bodyPr/>
                    <a:lstStyle/>
                    <a:p>
                      <a:pPr marL="0" marR="0" algn="ctr">
                        <a:lnSpc>
                          <a:spcPct val="100000"/>
                        </a:lnSpc>
                        <a:spcAft>
                          <a:spcPts val="800"/>
                        </a:spcAft>
                        <a:buNone/>
                      </a:pPr>
                      <a:r>
                        <a:rPr lang="en-US" sz="2800" kern="100" dirty="0">
                          <a:effectLst/>
                          <a:latin typeface="+mn-lt"/>
                          <a:cs typeface="Arial" panose="020B0604020202020204" pitchFamily="34" charset="0"/>
                        </a:rPr>
                        <a:t>$50.00</a:t>
                      </a:r>
                    </a:p>
                    <a:p>
                      <a:pPr marL="0" marR="0" lvl="0" indent="0" algn="ctr" defTabSz="914400" rtl="0" eaLnBrk="1" fontAlgn="auto" latinLnBrk="0" hangingPunct="1">
                        <a:lnSpc>
                          <a:spcPct val="100000"/>
                        </a:lnSpc>
                        <a:spcBef>
                          <a:spcPts val="0"/>
                        </a:spcBef>
                        <a:spcAft>
                          <a:spcPts val="800"/>
                        </a:spcAft>
                        <a:buClrTx/>
                        <a:buSzTx/>
                        <a:buFontTx/>
                        <a:buNone/>
                        <a:tabLst/>
                        <a:defRPr/>
                      </a:pPr>
                      <a:r>
                        <a:rPr lang="en-US" sz="2000" kern="100" dirty="0">
                          <a:effectLst/>
                          <a:latin typeface="+mn-lt"/>
                          <a:cs typeface="Arial" panose="020B0604020202020204" pitchFamily="34" charset="0"/>
                        </a:rPr>
                        <a:t>(One-time fee)</a:t>
                      </a:r>
                    </a:p>
                  </a:txBody>
                  <a:tcPr marL="68580" marR="68580" marT="0" marB="0" anchor="ctr"/>
                </a:tc>
                <a:extLst>
                  <a:ext uri="{0D108BD9-81ED-4DB2-BD59-A6C34878D82A}">
                    <a16:rowId xmlns:a16="http://schemas.microsoft.com/office/drawing/2014/main" val="646500064"/>
                  </a:ext>
                </a:extLst>
              </a:tr>
              <a:tr h="827206">
                <a:tc>
                  <a:txBody>
                    <a:bodyPr/>
                    <a:lstStyle/>
                    <a:p>
                      <a:pPr marL="0" marR="0" algn="l">
                        <a:lnSpc>
                          <a:spcPct val="100000"/>
                        </a:lnSpc>
                        <a:spcAft>
                          <a:spcPts val="800"/>
                        </a:spcAft>
                        <a:buNone/>
                      </a:pPr>
                      <a:r>
                        <a:rPr lang="en-US" sz="2800" b="1" kern="100" dirty="0">
                          <a:effectLst/>
                          <a:latin typeface="+mn-lt"/>
                          <a:cs typeface="Arial" panose="020B0604020202020204" pitchFamily="34" charset="0"/>
                        </a:rPr>
                        <a:t>Limited Exception Certification</a:t>
                      </a:r>
                    </a:p>
                    <a:p>
                      <a:pPr marL="0" marR="0" lvl="0" indent="0" algn="l" defTabSz="914400" rtl="0" eaLnBrk="1" fontAlgn="auto" latinLnBrk="0" hangingPunct="1">
                        <a:lnSpc>
                          <a:spcPct val="100000"/>
                        </a:lnSpc>
                        <a:spcBef>
                          <a:spcPts val="0"/>
                        </a:spcBef>
                        <a:spcAft>
                          <a:spcPts val="800"/>
                        </a:spcAft>
                        <a:buClrTx/>
                        <a:buSzTx/>
                        <a:buFontTx/>
                        <a:buNone/>
                        <a:tabLst/>
                        <a:defRPr/>
                      </a:pPr>
                      <a:r>
                        <a:rPr lang="en-US" sz="1800" b="0" dirty="0">
                          <a:solidFill>
                            <a:schemeClr val="bg1"/>
                          </a:solidFill>
                          <a:latin typeface="+mn-lt"/>
                          <a:cs typeface="Arial" panose="020B0604020202020204" pitchFamily="34" charset="0"/>
                        </a:rPr>
                        <a:t>(Annual verification of permittee information until December 31, 2029</a:t>
                      </a:r>
                      <a:r>
                        <a:rPr lang="en-US" sz="1800" b="0" kern="100" dirty="0">
                          <a:effectLst/>
                          <a:latin typeface="+mn-lt"/>
                          <a:ea typeface="Aptos" panose="020B0004020202020204" pitchFamily="34" charset="0"/>
                          <a:cs typeface="Arial" panose="020B0604020202020204" pitchFamily="34" charset="0"/>
                        </a:rPr>
                        <a:t>)</a:t>
                      </a:r>
                    </a:p>
                  </a:txBody>
                  <a:tcPr marL="68580" marR="68580" marT="0" marB="0"/>
                </a:tc>
                <a:tc>
                  <a:txBody>
                    <a:bodyPr/>
                    <a:lstStyle/>
                    <a:p>
                      <a:pPr marL="0" marR="0" algn="ctr">
                        <a:lnSpc>
                          <a:spcPct val="115000"/>
                        </a:lnSpc>
                        <a:spcAft>
                          <a:spcPts val="800"/>
                        </a:spcAft>
                        <a:buNone/>
                      </a:pPr>
                      <a:r>
                        <a:rPr lang="en-US" sz="2800" kern="100" dirty="0">
                          <a:effectLst/>
                          <a:latin typeface="+mn-lt"/>
                          <a:cs typeface="Arial" panose="020B0604020202020204" pitchFamily="34" charset="0"/>
                        </a:rPr>
                        <a:t>N/A</a:t>
                      </a:r>
                      <a:endParaRPr lang="en-US" sz="2800" kern="100" dirty="0">
                        <a:effectLst/>
                        <a:latin typeface="+mn-lt"/>
                        <a:ea typeface="Aptos" panose="020B0004020202020204" pitchFamily="34" charset="0"/>
                        <a:cs typeface="Arial" panose="020B0604020202020204" pitchFamily="34" charset="0"/>
                      </a:endParaRPr>
                    </a:p>
                  </a:txBody>
                  <a:tcPr marL="68580" marR="68580" marT="0" marB="0" anchor="ctr"/>
                </a:tc>
                <a:tc>
                  <a:txBody>
                    <a:bodyPr/>
                    <a:lstStyle/>
                    <a:p>
                      <a:pPr marL="0" marR="0" algn="ctr">
                        <a:lnSpc>
                          <a:spcPct val="100000"/>
                        </a:lnSpc>
                        <a:spcAft>
                          <a:spcPts val="800"/>
                        </a:spcAft>
                        <a:buNone/>
                      </a:pPr>
                      <a:r>
                        <a:rPr lang="en-US" sz="2800" kern="100" dirty="0">
                          <a:effectLst/>
                          <a:latin typeface="+mn-lt"/>
                          <a:cs typeface="Arial" panose="020B0604020202020204" pitchFamily="34" charset="0"/>
                        </a:rPr>
                        <a:t>$50.00</a:t>
                      </a:r>
                    </a:p>
                    <a:p>
                      <a:pPr marL="0" marR="0" lvl="0" indent="0" algn="ctr" defTabSz="914400" rtl="0" eaLnBrk="1" fontAlgn="auto" latinLnBrk="0" hangingPunct="1">
                        <a:lnSpc>
                          <a:spcPct val="100000"/>
                        </a:lnSpc>
                        <a:spcBef>
                          <a:spcPts val="0"/>
                        </a:spcBef>
                        <a:spcAft>
                          <a:spcPts val="800"/>
                        </a:spcAft>
                        <a:buClrTx/>
                        <a:buSzTx/>
                        <a:buFontTx/>
                        <a:buNone/>
                        <a:tabLst/>
                        <a:defRPr/>
                      </a:pPr>
                      <a:r>
                        <a:rPr lang="en-US" sz="2000" kern="100" dirty="0">
                          <a:effectLst/>
                          <a:latin typeface="+mn-lt"/>
                          <a:cs typeface="Arial" panose="020B0604020202020204" pitchFamily="34" charset="0"/>
                        </a:rPr>
                        <a:t>(One-time fee)</a:t>
                      </a:r>
                    </a:p>
                  </a:txBody>
                  <a:tcPr marL="68580" marR="68580" marT="0" marB="0" anchor="ctr"/>
                </a:tc>
                <a:extLst>
                  <a:ext uri="{0D108BD9-81ED-4DB2-BD59-A6C34878D82A}">
                    <a16:rowId xmlns:a16="http://schemas.microsoft.com/office/drawing/2014/main" val="3042698788"/>
                  </a:ext>
                </a:extLst>
              </a:tr>
            </a:tbl>
          </a:graphicData>
        </a:graphic>
      </p:graphicFrame>
      <p:sp>
        <p:nvSpPr>
          <p:cNvPr id="14" name="Flowchart: Process 13">
            <a:extLst>
              <a:ext uri="{FF2B5EF4-FFF2-40B4-BE49-F238E27FC236}">
                <a16:creationId xmlns:a16="http://schemas.microsoft.com/office/drawing/2014/main" id="{04ACC7FE-073F-F056-07A2-D6B8EA5B0354}"/>
              </a:ext>
            </a:extLst>
          </p:cNvPr>
          <p:cNvSpPr/>
          <p:nvPr/>
        </p:nvSpPr>
        <p:spPr>
          <a:xfrm>
            <a:off x="1187444" y="3999938"/>
            <a:ext cx="3124199" cy="782265"/>
          </a:xfrm>
          <a:prstGeom prst="flowChartProcess">
            <a:avLst/>
          </a:prstGeom>
          <a:solidFill>
            <a:schemeClr val="accent6">
              <a:lumMod val="40000"/>
              <a:lumOff val="60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400" b="1" dirty="0">
                <a:solidFill>
                  <a:schemeClr val="tx1"/>
                </a:solidFill>
              </a:rPr>
              <a:t>Massage Establishment Owners</a:t>
            </a:r>
          </a:p>
        </p:txBody>
      </p:sp>
      <p:sp>
        <p:nvSpPr>
          <p:cNvPr id="17" name="Flowchart: Process 16">
            <a:extLst>
              <a:ext uri="{FF2B5EF4-FFF2-40B4-BE49-F238E27FC236}">
                <a16:creationId xmlns:a16="http://schemas.microsoft.com/office/drawing/2014/main" id="{3AB8DCA0-CC4C-8605-8DAB-C2C9CACF5413}"/>
              </a:ext>
            </a:extLst>
          </p:cNvPr>
          <p:cNvSpPr/>
          <p:nvPr/>
        </p:nvSpPr>
        <p:spPr>
          <a:xfrm>
            <a:off x="1171594" y="4862049"/>
            <a:ext cx="3124199" cy="1514282"/>
          </a:xfrm>
          <a:prstGeom prst="flowChartProcess">
            <a:avLst/>
          </a:prstGeom>
          <a:solidFill>
            <a:schemeClr val="accent2">
              <a:lumMod val="40000"/>
              <a:lumOff val="6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a:t>Sole Proprietors</a:t>
            </a:r>
          </a:p>
        </p:txBody>
      </p:sp>
      <p:sp>
        <p:nvSpPr>
          <p:cNvPr id="18" name="Flowchart: Process 17">
            <a:extLst>
              <a:ext uri="{FF2B5EF4-FFF2-40B4-BE49-F238E27FC236}">
                <a16:creationId xmlns:a16="http://schemas.microsoft.com/office/drawing/2014/main" id="{58254965-084F-5D7F-35C4-999BD162D91E}"/>
              </a:ext>
            </a:extLst>
          </p:cNvPr>
          <p:cNvSpPr/>
          <p:nvPr/>
        </p:nvSpPr>
        <p:spPr>
          <a:xfrm>
            <a:off x="1171593" y="6453838"/>
            <a:ext cx="3124199" cy="1585700"/>
          </a:xfrm>
          <a:prstGeom prst="flowChartProcess">
            <a:avLst/>
          </a:prstGeom>
          <a:solidFill>
            <a:schemeClr val="tx2">
              <a:lumMod val="40000"/>
              <a:lumOff val="6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a:t>Massage Therapists</a:t>
            </a:r>
          </a:p>
        </p:txBody>
      </p:sp>
    </p:spTree>
    <p:extLst>
      <p:ext uri="{BB962C8B-B14F-4D97-AF65-F5344CB8AC3E}">
        <p14:creationId xmlns:p14="http://schemas.microsoft.com/office/powerpoint/2010/main" val="1328743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26031</TotalTime>
  <Words>824</Words>
  <Application>Microsoft Office PowerPoint</Application>
  <PresentationFormat>Custom</PresentationFormat>
  <Paragraphs>170</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 MT Pro Bold</vt:lpstr>
      <vt:lpstr>Courier New</vt:lpstr>
      <vt:lpstr>Aptos</vt:lpstr>
      <vt:lpstr>Arial MT Pro</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(JUL - SEPT) Quarterly Report on Community Engagement</dc:title>
  <dc:creator>Samantha Acosta</dc:creator>
  <cp:lastModifiedBy>Joscelyn Guzman</cp:lastModifiedBy>
  <cp:revision>194</cp:revision>
  <cp:lastPrinted>2026-03-16T18:04:07Z</cp:lastPrinted>
  <dcterms:created xsi:type="dcterms:W3CDTF">2006-08-16T00:00:00Z</dcterms:created>
  <dcterms:modified xsi:type="dcterms:W3CDTF">2026-03-17T15:28:51Z</dcterms:modified>
  <dc:identifier>DAGyrqoWvcM</dc:identifier>
</cp:coreProperties>
</file>