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sldIdLst>
    <p:sldId id="256" r:id="rId2"/>
    <p:sldId id="275" r:id="rId3"/>
    <p:sldId id="276" r:id="rId4"/>
    <p:sldId id="296" r:id="rId5"/>
    <p:sldId id="277" r:id="rId6"/>
    <p:sldId id="297" r:id="rId7"/>
    <p:sldId id="299" r:id="rId8"/>
    <p:sldId id="278" r:id="rId9"/>
    <p:sldId id="279" r:id="rId10"/>
    <p:sldId id="280" r:id="rId11"/>
    <p:sldId id="281" r:id="rId12"/>
    <p:sldId id="282" r:id="rId13"/>
    <p:sldId id="285" r:id="rId14"/>
    <p:sldId id="290" r:id="rId15"/>
    <p:sldId id="283" r:id="rId16"/>
    <p:sldId id="284" r:id="rId17"/>
    <p:sldId id="286" r:id="rId18"/>
    <p:sldId id="287" r:id="rId19"/>
    <p:sldId id="288" r:id="rId20"/>
    <p:sldId id="289" r:id="rId21"/>
  </p:sldIdLst>
  <p:sldSz cx="18288000" cy="10287000"/>
  <p:notesSz cx="6858000" cy="9144000"/>
  <p:embeddedFontLst>
    <p:embeddedFont>
      <p:font typeface="Arial MT Pro" panose="020B0604020202020204" charset="0"/>
      <p:regular r:id="rId23"/>
    </p:embeddedFont>
    <p:embeddedFont>
      <p:font typeface="Arial MT Pro Bold" panose="020B0604020202020204" charset="0"/>
      <p:regular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BEB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5455" autoAdjust="0"/>
  </p:normalViewPr>
  <p:slideViewPr>
    <p:cSldViewPr>
      <p:cViewPr varScale="1">
        <p:scale>
          <a:sx n="64" d="100"/>
          <a:sy n="64" d="100"/>
        </p:scale>
        <p:origin x="96" y="12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8" d="100"/>
          <a:sy n="118" d="100"/>
        </p:scale>
        <p:origin x="2490" y="11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90763" y="512763"/>
            <a:ext cx="4562475" cy="25669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1B2431-D351-4C6E-A3CF-9DFAC0E3E050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599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mailto:info@camtc.org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://camtc.or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leginfo.legislature.ca.gov/faces/codes_displaySection.xhtml?sectionNum=4600.&amp;lawCode=BPC" TargetMode="External"/><Relationship Id="rId5" Type="http://schemas.openxmlformats.org/officeDocument/2006/relationships/hyperlink" Target="https://santabarbaraca.gov/proposed-massage-ordinance-information" TargetMode="External"/><Relationship Id="rId4" Type="http://schemas.openxmlformats.org/officeDocument/2006/relationships/hyperlink" Target="mailto:permits@sbpd.com" TargetMode="External"/><Relationship Id="rId9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994706"/>
            <a:ext cx="18288000" cy="343080"/>
            <a:chOff x="0" y="0"/>
            <a:chExt cx="24431306" cy="45743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431244" cy="457454"/>
            </a:xfrm>
            <a:custGeom>
              <a:avLst/>
              <a:gdLst/>
              <a:ahLst/>
              <a:cxnLst/>
              <a:rect l="l" t="t" r="r" b="b"/>
              <a:pathLst>
                <a:path w="24431244" h="457454">
                  <a:moveTo>
                    <a:pt x="0" y="0"/>
                  </a:moveTo>
                  <a:lnTo>
                    <a:pt x="24431244" y="0"/>
                  </a:lnTo>
                  <a:lnTo>
                    <a:pt x="24431244" y="457454"/>
                  </a:lnTo>
                  <a:lnTo>
                    <a:pt x="0" y="457454"/>
                  </a:lnTo>
                  <a:close/>
                </a:path>
              </a:pathLst>
            </a:custGeom>
            <a:solidFill>
              <a:srgbClr val="252833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Freeform 4"/>
          <p:cNvSpPr/>
          <p:nvPr/>
        </p:nvSpPr>
        <p:spPr>
          <a:xfrm>
            <a:off x="0" y="-2183"/>
            <a:ext cx="18293063" cy="1097262"/>
          </a:xfrm>
          <a:custGeom>
            <a:avLst/>
            <a:gdLst/>
            <a:ahLst/>
            <a:cxnLst/>
            <a:rect l="l" t="t" r="r" b="b"/>
            <a:pathLst>
              <a:path w="18319539" h="1097262">
                <a:moveTo>
                  <a:pt x="0" y="0"/>
                </a:moveTo>
                <a:lnTo>
                  <a:pt x="18319540" y="0"/>
                </a:lnTo>
                <a:lnTo>
                  <a:pt x="18319540" y="1097263"/>
                </a:lnTo>
                <a:lnTo>
                  <a:pt x="0" y="1097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0" y="9633666"/>
            <a:ext cx="18301238" cy="686159"/>
            <a:chOff x="0" y="0"/>
            <a:chExt cx="24401650" cy="91487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4401653" cy="914908"/>
            </a:xfrm>
            <a:custGeom>
              <a:avLst/>
              <a:gdLst/>
              <a:ahLst/>
              <a:cxnLst/>
              <a:rect l="l" t="t" r="r" b="b"/>
              <a:pathLst>
                <a:path w="24401653" h="914908">
                  <a:moveTo>
                    <a:pt x="0" y="0"/>
                  </a:moveTo>
                  <a:lnTo>
                    <a:pt x="24401653" y="0"/>
                  </a:lnTo>
                  <a:lnTo>
                    <a:pt x="24401653" y="914908"/>
                  </a:lnTo>
                  <a:lnTo>
                    <a:pt x="0" y="914908"/>
                  </a:lnTo>
                  <a:close/>
                </a:path>
              </a:pathLst>
            </a:custGeom>
            <a:solidFill>
              <a:srgbClr val="1259A9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11936415" y="9761103"/>
            <a:ext cx="5397172" cy="634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752"/>
              </a:lnSpc>
            </a:pPr>
            <a:r>
              <a:rPr lang="en-US" sz="3127" dirty="0">
                <a:solidFill>
                  <a:srgbClr val="EAEAEB"/>
                </a:solidFill>
                <a:latin typeface="Arial MT Pro"/>
                <a:ea typeface="Arial MT Pro"/>
                <a:cs typeface="Arial MT Pro"/>
                <a:sym typeface="Arial MT Pro"/>
              </a:rPr>
              <a:t>SantaBarbaraCA.gov</a:t>
            </a:r>
          </a:p>
        </p:txBody>
      </p:sp>
      <p:sp>
        <p:nvSpPr>
          <p:cNvPr id="8" name="Freeform 8" descr="SBCitySeal_FullColor_600px.png"/>
          <p:cNvSpPr/>
          <p:nvPr/>
        </p:nvSpPr>
        <p:spPr>
          <a:xfrm>
            <a:off x="16469351" y="158737"/>
            <a:ext cx="864236" cy="870869"/>
          </a:xfrm>
          <a:custGeom>
            <a:avLst/>
            <a:gdLst/>
            <a:ahLst/>
            <a:cxnLst/>
            <a:rect l="l" t="t" r="r" b="b"/>
            <a:pathLst>
              <a:path w="864236" h="870869">
                <a:moveTo>
                  <a:pt x="0" y="0"/>
                </a:moveTo>
                <a:lnTo>
                  <a:pt x="864236" y="0"/>
                </a:lnTo>
                <a:lnTo>
                  <a:pt x="864236" y="870869"/>
                </a:lnTo>
                <a:lnTo>
                  <a:pt x="0" y="8708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30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AutoShape 11"/>
          <p:cNvSpPr/>
          <p:nvPr/>
        </p:nvSpPr>
        <p:spPr>
          <a:xfrm flipV="1">
            <a:off x="1300313" y="8800850"/>
            <a:ext cx="15722857" cy="42096"/>
          </a:xfrm>
          <a:prstGeom prst="line">
            <a:avLst/>
          </a:prstGeom>
          <a:ln w="19050" cap="rnd">
            <a:solidFill>
              <a:srgbClr val="1259A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Box 12"/>
          <p:cNvSpPr txBox="1"/>
          <p:nvPr/>
        </p:nvSpPr>
        <p:spPr>
          <a:xfrm>
            <a:off x="1300313" y="6747212"/>
            <a:ext cx="13721694" cy="5170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252"/>
              </a:lnSpc>
            </a:pPr>
            <a:r>
              <a:rPr lang="en-US" sz="3543" b="1" dirty="0">
                <a:solidFill>
                  <a:srgbClr val="1A3B85"/>
                </a:solidFill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</a:rPr>
              <a:t>SANTA BARBARA POLICE DEPARTMENT</a:t>
            </a:r>
          </a:p>
        </p:txBody>
      </p:sp>
      <p:sp>
        <p:nvSpPr>
          <p:cNvPr id="13" name="Freeform 13"/>
          <p:cNvSpPr/>
          <p:nvPr/>
        </p:nvSpPr>
        <p:spPr>
          <a:xfrm>
            <a:off x="0" y="1183782"/>
            <a:ext cx="18288000" cy="4107422"/>
          </a:xfrm>
          <a:custGeom>
            <a:avLst/>
            <a:gdLst/>
            <a:ahLst/>
            <a:cxnLst/>
            <a:rect l="l" t="t" r="r" b="b"/>
            <a:pathLst>
              <a:path w="18278688" h="4107422">
                <a:moveTo>
                  <a:pt x="0" y="0"/>
                </a:moveTo>
                <a:lnTo>
                  <a:pt x="18278687" y="0"/>
                </a:lnTo>
                <a:lnTo>
                  <a:pt x="18278687" y="4107422"/>
                </a:lnTo>
                <a:lnTo>
                  <a:pt x="0" y="410742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TextBox 14"/>
          <p:cNvSpPr txBox="1"/>
          <p:nvPr/>
        </p:nvSpPr>
        <p:spPr>
          <a:xfrm>
            <a:off x="990600" y="7719707"/>
            <a:ext cx="12824024" cy="11285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811"/>
              </a:lnSpc>
            </a:pPr>
            <a:r>
              <a:rPr lang="en-US" sz="7343" b="1" spc="-315" dirty="0">
                <a:solidFill>
                  <a:srgbClr val="0E437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Proposed Massage Ordinance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5447485-9797-4ADD-E02D-29CEC073FAC6}"/>
              </a:ext>
            </a:extLst>
          </p:cNvPr>
          <p:cNvSpPr txBox="1"/>
          <p:nvPr/>
        </p:nvSpPr>
        <p:spPr>
          <a:xfrm>
            <a:off x="1300313" y="8920816"/>
            <a:ext cx="8839200" cy="637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4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20, 2025</a:t>
            </a:r>
          </a:p>
        </p:txBody>
      </p:sp>
      <p:pic>
        <p:nvPicPr>
          <p:cNvPr id="16" name="Picture 15" descr="Logo, icon&#10;&#10;AI-generated content may be incorrect.">
            <a:extLst>
              <a:ext uri="{FF2B5EF4-FFF2-40B4-BE49-F238E27FC236}">
                <a16:creationId xmlns:a16="http://schemas.microsoft.com/office/drawing/2014/main" id="{2ADD8018-FFD7-CE0C-24F3-C6B9F3E7725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126301"/>
            <a:ext cx="864237" cy="98172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1244F6-45C2-2BF8-F380-7A0333C70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EE485D34-138E-78B3-6139-99C4E4BF55EE}"/>
              </a:ext>
            </a:extLst>
          </p:cNvPr>
          <p:cNvGrpSpPr/>
          <p:nvPr/>
        </p:nvGrpSpPr>
        <p:grpSpPr>
          <a:xfrm>
            <a:off x="0" y="994706"/>
            <a:ext cx="18288000" cy="195820"/>
            <a:chOff x="0" y="0"/>
            <a:chExt cx="24431306" cy="45743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1280DF06-DF77-DC76-6457-A17CBE9EC1A8}"/>
                </a:ext>
              </a:extLst>
            </p:cNvPr>
            <p:cNvSpPr/>
            <p:nvPr/>
          </p:nvSpPr>
          <p:spPr>
            <a:xfrm>
              <a:off x="0" y="0"/>
              <a:ext cx="24431244" cy="457454"/>
            </a:xfrm>
            <a:custGeom>
              <a:avLst/>
              <a:gdLst/>
              <a:ahLst/>
              <a:cxnLst/>
              <a:rect l="l" t="t" r="r" b="b"/>
              <a:pathLst>
                <a:path w="24431244" h="457454">
                  <a:moveTo>
                    <a:pt x="0" y="0"/>
                  </a:moveTo>
                  <a:lnTo>
                    <a:pt x="24431244" y="0"/>
                  </a:lnTo>
                  <a:lnTo>
                    <a:pt x="24431244" y="457454"/>
                  </a:lnTo>
                  <a:lnTo>
                    <a:pt x="0" y="457454"/>
                  </a:lnTo>
                  <a:close/>
                </a:path>
              </a:pathLst>
            </a:custGeom>
            <a:solidFill>
              <a:srgbClr val="25283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Freeform 4">
            <a:extLst>
              <a:ext uri="{FF2B5EF4-FFF2-40B4-BE49-F238E27FC236}">
                <a16:creationId xmlns:a16="http://schemas.microsoft.com/office/drawing/2014/main" id="{19CF45CC-2329-6742-6AE3-E8C7DA28B318}"/>
              </a:ext>
            </a:extLst>
          </p:cNvPr>
          <p:cNvSpPr/>
          <p:nvPr/>
        </p:nvSpPr>
        <p:spPr>
          <a:xfrm>
            <a:off x="0" y="-2183"/>
            <a:ext cx="18293063" cy="1097262"/>
          </a:xfrm>
          <a:custGeom>
            <a:avLst/>
            <a:gdLst/>
            <a:ahLst/>
            <a:cxnLst/>
            <a:rect l="l" t="t" r="r" b="b"/>
            <a:pathLst>
              <a:path w="18319539" h="1097262">
                <a:moveTo>
                  <a:pt x="0" y="0"/>
                </a:moveTo>
                <a:lnTo>
                  <a:pt x="18319540" y="0"/>
                </a:lnTo>
                <a:lnTo>
                  <a:pt x="18319540" y="1097263"/>
                </a:lnTo>
                <a:lnTo>
                  <a:pt x="0" y="1097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637FF1DB-2305-2E3C-5BC1-52375845FD72}"/>
              </a:ext>
            </a:extLst>
          </p:cNvPr>
          <p:cNvGrpSpPr/>
          <p:nvPr/>
        </p:nvGrpSpPr>
        <p:grpSpPr>
          <a:xfrm>
            <a:off x="0" y="9633666"/>
            <a:ext cx="18301238" cy="686159"/>
            <a:chOff x="0" y="0"/>
            <a:chExt cx="24401650" cy="914879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E0F0257-22F2-42B1-61B1-153E651E10E2}"/>
                </a:ext>
              </a:extLst>
            </p:cNvPr>
            <p:cNvSpPr/>
            <p:nvPr/>
          </p:nvSpPr>
          <p:spPr>
            <a:xfrm>
              <a:off x="0" y="0"/>
              <a:ext cx="24401653" cy="914908"/>
            </a:xfrm>
            <a:custGeom>
              <a:avLst/>
              <a:gdLst/>
              <a:ahLst/>
              <a:cxnLst/>
              <a:rect l="l" t="t" r="r" b="b"/>
              <a:pathLst>
                <a:path w="24401653" h="914908">
                  <a:moveTo>
                    <a:pt x="0" y="0"/>
                  </a:moveTo>
                  <a:lnTo>
                    <a:pt x="24401653" y="0"/>
                  </a:lnTo>
                  <a:lnTo>
                    <a:pt x="24401653" y="914908"/>
                  </a:lnTo>
                  <a:lnTo>
                    <a:pt x="0" y="914908"/>
                  </a:lnTo>
                  <a:close/>
                </a:path>
              </a:pathLst>
            </a:custGeom>
            <a:solidFill>
              <a:srgbClr val="1259A9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E64E7CDE-E4D3-6AE8-6238-96F4C1542E9D}"/>
              </a:ext>
            </a:extLst>
          </p:cNvPr>
          <p:cNvSpPr txBox="1"/>
          <p:nvPr/>
        </p:nvSpPr>
        <p:spPr>
          <a:xfrm>
            <a:off x="11936415" y="9761103"/>
            <a:ext cx="5397172" cy="634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375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27" b="0" i="0" u="none" strike="noStrike" kern="1200" cap="none" spc="0" normalizeH="0" baseline="0" noProof="0" dirty="0">
                <a:ln>
                  <a:noFill/>
                </a:ln>
                <a:solidFill>
                  <a:srgbClr val="EAEAEB"/>
                </a:solidFill>
                <a:effectLst/>
                <a:uLnTx/>
                <a:uFillTx/>
                <a:latin typeface="Arial MT Pro"/>
                <a:ea typeface="Arial MT Pro"/>
                <a:cs typeface="Arial MT Pro"/>
                <a:sym typeface="Arial MT Pro"/>
              </a:rPr>
              <a:t>SantaBarbaraCA.gov</a:t>
            </a:r>
          </a:p>
        </p:txBody>
      </p:sp>
      <p:sp>
        <p:nvSpPr>
          <p:cNvPr id="8" name="Freeform 8" descr="SBCitySeal_FullColor_600px.png">
            <a:extLst>
              <a:ext uri="{FF2B5EF4-FFF2-40B4-BE49-F238E27FC236}">
                <a16:creationId xmlns:a16="http://schemas.microsoft.com/office/drawing/2014/main" id="{DF7CA588-5DD7-45E8-C66D-87F6C20C9D75}"/>
              </a:ext>
            </a:extLst>
          </p:cNvPr>
          <p:cNvSpPr/>
          <p:nvPr/>
        </p:nvSpPr>
        <p:spPr>
          <a:xfrm>
            <a:off x="16469351" y="158737"/>
            <a:ext cx="864236" cy="870869"/>
          </a:xfrm>
          <a:custGeom>
            <a:avLst/>
            <a:gdLst/>
            <a:ahLst/>
            <a:cxnLst/>
            <a:rect l="l" t="t" r="r" b="b"/>
            <a:pathLst>
              <a:path w="864236" h="870869">
                <a:moveTo>
                  <a:pt x="0" y="0"/>
                </a:moveTo>
                <a:lnTo>
                  <a:pt x="864236" y="0"/>
                </a:lnTo>
                <a:lnTo>
                  <a:pt x="864236" y="870869"/>
                </a:lnTo>
                <a:lnTo>
                  <a:pt x="0" y="8708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30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D9051F08-C989-4C01-0490-A455960940F3}"/>
              </a:ext>
            </a:extLst>
          </p:cNvPr>
          <p:cNvSpPr txBox="1"/>
          <p:nvPr/>
        </p:nvSpPr>
        <p:spPr>
          <a:xfrm>
            <a:off x="1295400" y="9802623"/>
            <a:ext cx="1454144" cy="320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01"/>
              </a:lnSpc>
            </a:pPr>
            <a:r>
              <a:rPr lang="en-US" sz="2084" dirty="0">
                <a:solidFill>
                  <a:srgbClr val="E8E8ED"/>
                </a:solidFill>
                <a:latin typeface="Arial MT Pro"/>
                <a:ea typeface="Arial MT Pro"/>
                <a:cs typeface="Arial MT Pro"/>
                <a:sym typeface="Arial MT Pro"/>
              </a:rPr>
              <a:t>10</a:t>
            </a:r>
          </a:p>
        </p:txBody>
      </p:sp>
      <p:sp>
        <p:nvSpPr>
          <p:cNvPr id="13" name="TextBox 34">
            <a:extLst>
              <a:ext uri="{FF2B5EF4-FFF2-40B4-BE49-F238E27FC236}">
                <a16:creationId xmlns:a16="http://schemas.microsoft.com/office/drawing/2014/main" id="{FF847D70-987E-7147-BDE5-C7B25FDC7381}"/>
              </a:ext>
            </a:extLst>
          </p:cNvPr>
          <p:cNvSpPr txBox="1"/>
          <p:nvPr/>
        </p:nvSpPr>
        <p:spPr>
          <a:xfrm>
            <a:off x="1938024" y="4312503"/>
            <a:ext cx="14411951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spcBef>
                <a:spcPct val="0"/>
              </a:spcBef>
            </a:pPr>
            <a:r>
              <a:rPr lang="en-US" sz="5400" b="1" spc="-150" dirty="0">
                <a:solidFill>
                  <a:srgbClr val="1A3B85"/>
                </a:solidFill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</a:rPr>
              <a:t>Changes to Massage Establishment and Massage Technician Permits</a:t>
            </a:r>
          </a:p>
        </p:txBody>
      </p:sp>
      <p:pic>
        <p:nvPicPr>
          <p:cNvPr id="11" name="Picture 10" descr="Logo, icon&#10;&#10;AI-generated content may be incorrect.">
            <a:extLst>
              <a:ext uri="{FF2B5EF4-FFF2-40B4-BE49-F238E27FC236}">
                <a16:creationId xmlns:a16="http://schemas.microsoft.com/office/drawing/2014/main" id="{64EA8135-7423-CB21-69A0-6D60D283D9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126301"/>
            <a:ext cx="864237" cy="98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338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E423BA-5AC2-C3CE-6984-7282E7682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7704901-24A4-28A0-3D45-7798086E3970}"/>
              </a:ext>
            </a:extLst>
          </p:cNvPr>
          <p:cNvGrpSpPr/>
          <p:nvPr/>
        </p:nvGrpSpPr>
        <p:grpSpPr>
          <a:xfrm>
            <a:off x="0" y="994706"/>
            <a:ext cx="18288000" cy="195820"/>
            <a:chOff x="0" y="0"/>
            <a:chExt cx="24431306" cy="45743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4CE1B984-1D0F-BA1F-1A90-F385BBBE4A49}"/>
                </a:ext>
              </a:extLst>
            </p:cNvPr>
            <p:cNvSpPr/>
            <p:nvPr/>
          </p:nvSpPr>
          <p:spPr>
            <a:xfrm>
              <a:off x="0" y="0"/>
              <a:ext cx="24431244" cy="457454"/>
            </a:xfrm>
            <a:custGeom>
              <a:avLst/>
              <a:gdLst/>
              <a:ahLst/>
              <a:cxnLst/>
              <a:rect l="l" t="t" r="r" b="b"/>
              <a:pathLst>
                <a:path w="24431244" h="457454">
                  <a:moveTo>
                    <a:pt x="0" y="0"/>
                  </a:moveTo>
                  <a:lnTo>
                    <a:pt x="24431244" y="0"/>
                  </a:lnTo>
                  <a:lnTo>
                    <a:pt x="24431244" y="457454"/>
                  </a:lnTo>
                  <a:lnTo>
                    <a:pt x="0" y="457454"/>
                  </a:lnTo>
                  <a:close/>
                </a:path>
              </a:pathLst>
            </a:custGeom>
            <a:solidFill>
              <a:srgbClr val="25283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Freeform 4">
            <a:extLst>
              <a:ext uri="{FF2B5EF4-FFF2-40B4-BE49-F238E27FC236}">
                <a16:creationId xmlns:a16="http://schemas.microsoft.com/office/drawing/2014/main" id="{1A95BBB8-C9F6-9870-6650-6A8A5B8CBF35}"/>
              </a:ext>
            </a:extLst>
          </p:cNvPr>
          <p:cNvSpPr/>
          <p:nvPr/>
        </p:nvSpPr>
        <p:spPr>
          <a:xfrm>
            <a:off x="0" y="-2183"/>
            <a:ext cx="18293063" cy="1097262"/>
          </a:xfrm>
          <a:custGeom>
            <a:avLst/>
            <a:gdLst/>
            <a:ahLst/>
            <a:cxnLst/>
            <a:rect l="l" t="t" r="r" b="b"/>
            <a:pathLst>
              <a:path w="18319539" h="1097262">
                <a:moveTo>
                  <a:pt x="0" y="0"/>
                </a:moveTo>
                <a:lnTo>
                  <a:pt x="18319540" y="0"/>
                </a:lnTo>
                <a:lnTo>
                  <a:pt x="18319540" y="1097263"/>
                </a:lnTo>
                <a:lnTo>
                  <a:pt x="0" y="1097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40BC5B5B-110B-67E9-5701-335FCEFEC99F}"/>
              </a:ext>
            </a:extLst>
          </p:cNvPr>
          <p:cNvGrpSpPr/>
          <p:nvPr/>
        </p:nvGrpSpPr>
        <p:grpSpPr>
          <a:xfrm>
            <a:off x="0" y="9633666"/>
            <a:ext cx="18301238" cy="686159"/>
            <a:chOff x="0" y="0"/>
            <a:chExt cx="24401650" cy="914879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C444C3E8-43C5-479E-5853-DA97421ADBC1}"/>
                </a:ext>
              </a:extLst>
            </p:cNvPr>
            <p:cNvSpPr/>
            <p:nvPr/>
          </p:nvSpPr>
          <p:spPr>
            <a:xfrm>
              <a:off x="0" y="0"/>
              <a:ext cx="24401653" cy="914908"/>
            </a:xfrm>
            <a:custGeom>
              <a:avLst/>
              <a:gdLst/>
              <a:ahLst/>
              <a:cxnLst/>
              <a:rect l="l" t="t" r="r" b="b"/>
              <a:pathLst>
                <a:path w="24401653" h="914908">
                  <a:moveTo>
                    <a:pt x="0" y="0"/>
                  </a:moveTo>
                  <a:lnTo>
                    <a:pt x="24401653" y="0"/>
                  </a:lnTo>
                  <a:lnTo>
                    <a:pt x="24401653" y="914908"/>
                  </a:lnTo>
                  <a:lnTo>
                    <a:pt x="0" y="914908"/>
                  </a:lnTo>
                  <a:close/>
                </a:path>
              </a:pathLst>
            </a:custGeom>
            <a:solidFill>
              <a:srgbClr val="1259A9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F7EF5C55-AB3A-D0E6-3307-71B32043716B}"/>
              </a:ext>
            </a:extLst>
          </p:cNvPr>
          <p:cNvSpPr txBox="1"/>
          <p:nvPr/>
        </p:nvSpPr>
        <p:spPr>
          <a:xfrm>
            <a:off x="11936415" y="9761103"/>
            <a:ext cx="5397172" cy="634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375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27" b="0" i="0" u="none" strike="noStrike" kern="1200" cap="none" spc="0" normalizeH="0" baseline="0" noProof="0" dirty="0">
                <a:ln>
                  <a:noFill/>
                </a:ln>
                <a:solidFill>
                  <a:srgbClr val="EAEAEB"/>
                </a:solidFill>
                <a:effectLst/>
                <a:uLnTx/>
                <a:uFillTx/>
                <a:latin typeface="Arial MT Pro"/>
                <a:ea typeface="Arial MT Pro"/>
                <a:cs typeface="Arial MT Pro"/>
                <a:sym typeface="Arial MT Pro"/>
              </a:rPr>
              <a:t>SantaBarbaraCA.gov</a:t>
            </a:r>
          </a:p>
        </p:txBody>
      </p:sp>
      <p:sp>
        <p:nvSpPr>
          <p:cNvPr id="8" name="Freeform 8" descr="SBCitySeal_FullColor_600px.png">
            <a:extLst>
              <a:ext uri="{FF2B5EF4-FFF2-40B4-BE49-F238E27FC236}">
                <a16:creationId xmlns:a16="http://schemas.microsoft.com/office/drawing/2014/main" id="{D9E47483-2BB6-3A20-D852-685D3F15550D}"/>
              </a:ext>
            </a:extLst>
          </p:cNvPr>
          <p:cNvSpPr/>
          <p:nvPr/>
        </p:nvSpPr>
        <p:spPr>
          <a:xfrm>
            <a:off x="16469351" y="158737"/>
            <a:ext cx="864236" cy="870869"/>
          </a:xfrm>
          <a:custGeom>
            <a:avLst/>
            <a:gdLst/>
            <a:ahLst/>
            <a:cxnLst/>
            <a:rect l="l" t="t" r="r" b="b"/>
            <a:pathLst>
              <a:path w="864236" h="870869">
                <a:moveTo>
                  <a:pt x="0" y="0"/>
                </a:moveTo>
                <a:lnTo>
                  <a:pt x="864236" y="0"/>
                </a:lnTo>
                <a:lnTo>
                  <a:pt x="864236" y="870869"/>
                </a:lnTo>
                <a:lnTo>
                  <a:pt x="0" y="8708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30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089231A7-8EBD-853C-C7FC-E5B3A869963B}"/>
              </a:ext>
            </a:extLst>
          </p:cNvPr>
          <p:cNvSpPr txBox="1"/>
          <p:nvPr/>
        </p:nvSpPr>
        <p:spPr>
          <a:xfrm>
            <a:off x="1295400" y="9802623"/>
            <a:ext cx="1454144" cy="320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01"/>
              </a:lnSpc>
            </a:pPr>
            <a:r>
              <a:rPr lang="en-US" sz="2084" dirty="0">
                <a:solidFill>
                  <a:srgbClr val="E8E8ED"/>
                </a:solidFill>
                <a:latin typeface="Arial MT Pro"/>
                <a:ea typeface="Arial MT Pro"/>
                <a:cs typeface="Arial MT Pro"/>
                <a:sym typeface="Arial MT Pro"/>
              </a:rPr>
              <a:t>11</a:t>
            </a:r>
          </a:p>
        </p:txBody>
      </p:sp>
      <p:grpSp>
        <p:nvGrpSpPr>
          <p:cNvPr id="13" name="Group 13">
            <a:extLst>
              <a:ext uri="{FF2B5EF4-FFF2-40B4-BE49-F238E27FC236}">
                <a16:creationId xmlns:a16="http://schemas.microsoft.com/office/drawing/2014/main" id="{3416A49D-88AF-4B3D-891F-232F8E68596B}"/>
              </a:ext>
            </a:extLst>
          </p:cNvPr>
          <p:cNvGrpSpPr/>
          <p:nvPr/>
        </p:nvGrpSpPr>
        <p:grpSpPr>
          <a:xfrm>
            <a:off x="-76199" y="1053168"/>
            <a:ext cx="18364152" cy="8580497"/>
            <a:chOff x="0" y="-47625"/>
            <a:chExt cx="3423455" cy="3483780"/>
          </a:xfrm>
        </p:grpSpPr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60F6BC67-81FE-915A-9555-121C49581859}"/>
                </a:ext>
              </a:extLst>
            </p:cNvPr>
            <p:cNvSpPr/>
            <p:nvPr/>
          </p:nvSpPr>
          <p:spPr>
            <a:xfrm>
              <a:off x="14205" y="0"/>
              <a:ext cx="3409250" cy="3436155"/>
            </a:xfrm>
            <a:custGeom>
              <a:avLst/>
              <a:gdLst/>
              <a:ahLst/>
              <a:cxnLst/>
              <a:rect l="l" t="t" r="r" b="b"/>
              <a:pathLst>
                <a:path w="3416853" h="3436155">
                  <a:moveTo>
                    <a:pt x="0" y="0"/>
                  </a:moveTo>
                  <a:lnTo>
                    <a:pt x="3416853" y="0"/>
                  </a:lnTo>
                  <a:lnTo>
                    <a:pt x="3416853" y="3436155"/>
                  </a:lnTo>
                  <a:lnTo>
                    <a:pt x="0" y="3436155"/>
                  </a:lnTo>
                  <a:close/>
                </a:path>
              </a:pathLst>
            </a:custGeom>
            <a:solidFill>
              <a:srgbClr val="0E437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>
              <a:extLst>
                <a:ext uri="{FF2B5EF4-FFF2-40B4-BE49-F238E27FC236}">
                  <a16:creationId xmlns:a16="http://schemas.microsoft.com/office/drawing/2014/main" id="{D4BD5075-37E1-DE26-62C2-25AE9C0A3C8D}"/>
                </a:ext>
              </a:extLst>
            </p:cNvPr>
            <p:cNvSpPr txBox="1"/>
            <p:nvPr/>
          </p:nvSpPr>
          <p:spPr>
            <a:xfrm>
              <a:off x="0" y="-47625"/>
              <a:ext cx="3416853" cy="34837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lvl="0" indent="0" algn="ctr">
                <a:lnSpc>
                  <a:spcPts val="2501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1" name="TextBox 37">
            <a:extLst>
              <a:ext uri="{FF2B5EF4-FFF2-40B4-BE49-F238E27FC236}">
                <a16:creationId xmlns:a16="http://schemas.microsoft.com/office/drawing/2014/main" id="{5731C6A0-D80A-66AF-5E7B-260E94DB5E1E}"/>
              </a:ext>
            </a:extLst>
          </p:cNvPr>
          <p:cNvSpPr txBox="1"/>
          <p:nvPr/>
        </p:nvSpPr>
        <p:spPr>
          <a:xfrm>
            <a:off x="914403" y="1562100"/>
            <a:ext cx="16402932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7004"/>
              </a:lnSpc>
              <a:spcBef>
                <a:spcPct val="0"/>
              </a:spcBef>
            </a:pPr>
            <a:r>
              <a:rPr lang="en-US" sz="5837" b="1" spc="-179" dirty="0">
                <a:solidFill>
                  <a:srgbClr val="FDFDFD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Operational Changes to Massage Establishments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99090F2-7ADB-CF5C-5EC3-19B8B3F6B94E}"/>
              </a:ext>
            </a:extLst>
          </p:cNvPr>
          <p:cNvSpPr txBox="1"/>
          <p:nvPr/>
        </p:nvSpPr>
        <p:spPr>
          <a:xfrm>
            <a:off x="762000" y="2512266"/>
            <a:ext cx="16763997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lvl="0" indent="-51435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Massage establishments will be required to maintain a complete roster of ALL employees, which must be kept on-site. Any roster updates are to be provided to the Santa Barbara Police Department.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staff employed by the Massage Establishment who are not certified by the California Massage Therapy Council must undergo live scan fingerprinting for a background review. 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Hours of operation must be between 7:00 AM – 10:00 PM. Massage therapy services can not be provided outside of those hours. </a:t>
            </a:r>
          </a:p>
          <a:p>
            <a:pPr lvl="0" algn="ctr"/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(Continued on next slide)</a:t>
            </a:r>
          </a:p>
        </p:txBody>
      </p:sp>
      <p:pic>
        <p:nvPicPr>
          <p:cNvPr id="16" name="Picture 15" descr="Logo, icon&#10;&#10;AI-generated content may be incorrect.">
            <a:extLst>
              <a:ext uri="{FF2B5EF4-FFF2-40B4-BE49-F238E27FC236}">
                <a16:creationId xmlns:a16="http://schemas.microsoft.com/office/drawing/2014/main" id="{06EA4B9D-6190-B66D-EB9E-790E5A76B36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126301"/>
            <a:ext cx="864237" cy="98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721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927DDE-02F8-201F-CAD3-0E9221063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2395DB5C-7AF9-12EA-528A-C2D4507567B0}"/>
              </a:ext>
            </a:extLst>
          </p:cNvPr>
          <p:cNvGrpSpPr/>
          <p:nvPr/>
        </p:nvGrpSpPr>
        <p:grpSpPr>
          <a:xfrm>
            <a:off x="0" y="994706"/>
            <a:ext cx="18288000" cy="195820"/>
            <a:chOff x="0" y="0"/>
            <a:chExt cx="24431306" cy="45743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71CAD8F4-42FE-E75F-FE66-84A5FA260955}"/>
                </a:ext>
              </a:extLst>
            </p:cNvPr>
            <p:cNvSpPr/>
            <p:nvPr/>
          </p:nvSpPr>
          <p:spPr>
            <a:xfrm>
              <a:off x="0" y="0"/>
              <a:ext cx="24431244" cy="457454"/>
            </a:xfrm>
            <a:custGeom>
              <a:avLst/>
              <a:gdLst/>
              <a:ahLst/>
              <a:cxnLst/>
              <a:rect l="l" t="t" r="r" b="b"/>
              <a:pathLst>
                <a:path w="24431244" h="457454">
                  <a:moveTo>
                    <a:pt x="0" y="0"/>
                  </a:moveTo>
                  <a:lnTo>
                    <a:pt x="24431244" y="0"/>
                  </a:lnTo>
                  <a:lnTo>
                    <a:pt x="24431244" y="457454"/>
                  </a:lnTo>
                  <a:lnTo>
                    <a:pt x="0" y="457454"/>
                  </a:lnTo>
                  <a:close/>
                </a:path>
              </a:pathLst>
            </a:custGeom>
            <a:solidFill>
              <a:srgbClr val="25283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Freeform 4">
            <a:extLst>
              <a:ext uri="{FF2B5EF4-FFF2-40B4-BE49-F238E27FC236}">
                <a16:creationId xmlns:a16="http://schemas.microsoft.com/office/drawing/2014/main" id="{A7CB7C0A-D800-651B-2F1A-0B9022EC829B}"/>
              </a:ext>
            </a:extLst>
          </p:cNvPr>
          <p:cNvSpPr/>
          <p:nvPr/>
        </p:nvSpPr>
        <p:spPr>
          <a:xfrm>
            <a:off x="0" y="-2183"/>
            <a:ext cx="18293063" cy="1097262"/>
          </a:xfrm>
          <a:custGeom>
            <a:avLst/>
            <a:gdLst/>
            <a:ahLst/>
            <a:cxnLst/>
            <a:rect l="l" t="t" r="r" b="b"/>
            <a:pathLst>
              <a:path w="18319539" h="1097262">
                <a:moveTo>
                  <a:pt x="0" y="0"/>
                </a:moveTo>
                <a:lnTo>
                  <a:pt x="18319540" y="0"/>
                </a:lnTo>
                <a:lnTo>
                  <a:pt x="18319540" y="1097263"/>
                </a:lnTo>
                <a:lnTo>
                  <a:pt x="0" y="1097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C97FB62A-20E9-86C3-95FC-14A0AECA57D9}"/>
              </a:ext>
            </a:extLst>
          </p:cNvPr>
          <p:cNvGrpSpPr/>
          <p:nvPr/>
        </p:nvGrpSpPr>
        <p:grpSpPr>
          <a:xfrm>
            <a:off x="0" y="9633666"/>
            <a:ext cx="18301238" cy="686159"/>
            <a:chOff x="0" y="0"/>
            <a:chExt cx="24401650" cy="914879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BF73F51C-EC4A-1B13-D028-4154EDB39E82}"/>
                </a:ext>
              </a:extLst>
            </p:cNvPr>
            <p:cNvSpPr/>
            <p:nvPr/>
          </p:nvSpPr>
          <p:spPr>
            <a:xfrm>
              <a:off x="0" y="0"/>
              <a:ext cx="24401653" cy="914908"/>
            </a:xfrm>
            <a:custGeom>
              <a:avLst/>
              <a:gdLst/>
              <a:ahLst/>
              <a:cxnLst/>
              <a:rect l="l" t="t" r="r" b="b"/>
              <a:pathLst>
                <a:path w="24401653" h="914908">
                  <a:moveTo>
                    <a:pt x="0" y="0"/>
                  </a:moveTo>
                  <a:lnTo>
                    <a:pt x="24401653" y="0"/>
                  </a:lnTo>
                  <a:lnTo>
                    <a:pt x="24401653" y="914908"/>
                  </a:lnTo>
                  <a:lnTo>
                    <a:pt x="0" y="914908"/>
                  </a:lnTo>
                  <a:close/>
                </a:path>
              </a:pathLst>
            </a:custGeom>
            <a:solidFill>
              <a:srgbClr val="1259A9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7E2F2D39-C962-EB59-29CD-5B2D6D3C71C9}"/>
              </a:ext>
            </a:extLst>
          </p:cNvPr>
          <p:cNvSpPr txBox="1"/>
          <p:nvPr/>
        </p:nvSpPr>
        <p:spPr>
          <a:xfrm>
            <a:off x="11936415" y="9761103"/>
            <a:ext cx="5397172" cy="634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375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27" b="0" i="0" u="none" strike="noStrike" kern="1200" cap="none" spc="0" normalizeH="0" baseline="0" noProof="0" dirty="0">
                <a:ln>
                  <a:noFill/>
                </a:ln>
                <a:solidFill>
                  <a:srgbClr val="EAEAEB"/>
                </a:solidFill>
                <a:effectLst/>
                <a:uLnTx/>
                <a:uFillTx/>
                <a:latin typeface="Arial MT Pro"/>
                <a:ea typeface="Arial MT Pro"/>
                <a:cs typeface="Arial MT Pro"/>
                <a:sym typeface="Arial MT Pro"/>
              </a:rPr>
              <a:t>SantaBarbaraCA.gov</a:t>
            </a:r>
          </a:p>
        </p:txBody>
      </p:sp>
      <p:sp>
        <p:nvSpPr>
          <p:cNvPr id="8" name="Freeform 8" descr="SBCitySeal_FullColor_600px.png">
            <a:extLst>
              <a:ext uri="{FF2B5EF4-FFF2-40B4-BE49-F238E27FC236}">
                <a16:creationId xmlns:a16="http://schemas.microsoft.com/office/drawing/2014/main" id="{5C7E6918-4CC7-84AB-5F3E-B449D8B4B9C8}"/>
              </a:ext>
            </a:extLst>
          </p:cNvPr>
          <p:cNvSpPr/>
          <p:nvPr/>
        </p:nvSpPr>
        <p:spPr>
          <a:xfrm>
            <a:off x="16469351" y="158737"/>
            <a:ext cx="864236" cy="870869"/>
          </a:xfrm>
          <a:custGeom>
            <a:avLst/>
            <a:gdLst/>
            <a:ahLst/>
            <a:cxnLst/>
            <a:rect l="l" t="t" r="r" b="b"/>
            <a:pathLst>
              <a:path w="864236" h="870869">
                <a:moveTo>
                  <a:pt x="0" y="0"/>
                </a:moveTo>
                <a:lnTo>
                  <a:pt x="864236" y="0"/>
                </a:lnTo>
                <a:lnTo>
                  <a:pt x="864236" y="870869"/>
                </a:lnTo>
                <a:lnTo>
                  <a:pt x="0" y="8708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30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71CBA474-C18C-F901-FF22-BE1C20FBCCEA}"/>
              </a:ext>
            </a:extLst>
          </p:cNvPr>
          <p:cNvSpPr txBox="1"/>
          <p:nvPr/>
        </p:nvSpPr>
        <p:spPr>
          <a:xfrm>
            <a:off x="1295400" y="9802623"/>
            <a:ext cx="1454144" cy="320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01"/>
              </a:lnSpc>
            </a:pPr>
            <a:r>
              <a:rPr lang="en-US" sz="2084" dirty="0">
                <a:solidFill>
                  <a:srgbClr val="E8E8ED"/>
                </a:solidFill>
                <a:latin typeface="Arial MT Pro"/>
                <a:ea typeface="Arial MT Pro"/>
                <a:cs typeface="Arial MT Pro"/>
                <a:sym typeface="Arial MT Pro"/>
              </a:rPr>
              <a:t>12</a:t>
            </a:r>
          </a:p>
        </p:txBody>
      </p:sp>
      <p:grpSp>
        <p:nvGrpSpPr>
          <p:cNvPr id="13" name="Group 13">
            <a:extLst>
              <a:ext uri="{FF2B5EF4-FFF2-40B4-BE49-F238E27FC236}">
                <a16:creationId xmlns:a16="http://schemas.microsoft.com/office/drawing/2014/main" id="{0697869F-B01C-EB30-3F5C-C12BCCD904E2}"/>
              </a:ext>
            </a:extLst>
          </p:cNvPr>
          <p:cNvGrpSpPr/>
          <p:nvPr/>
        </p:nvGrpSpPr>
        <p:grpSpPr>
          <a:xfrm>
            <a:off x="-76199" y="1053168"/>
            <a:ext cx="18364152" cy="8580497"/>
            <a:chOff x="0" y="-47625"/>
            <a:chExt cx="3423455" cy="3483780"/>
          </a:xfrm>
        </p:grpSpPr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E19101A5-C977-2586-B21F-1B1B9549DB97}"/>
                </a:ext>
              </a:extLst>
            </p:cNvPr>
            <p:cNvSpPr/>
            <p:nvPr/>
          </p:nvSpPr>
          <p:spPr>
            <a:xfrm>
              <a:off x="14205" y="0"/>
              <a:ext cx="3409250" cy="3436155"/>
            </a:xfrm>
            <a:custGeom>
              <a:avLst/>
              <a:gdLst/>
              <a:ahLst/>
              <a:cxnLst/>
              <a:rect l="l" t="t" r="r" b="b"/>
              <a:pathLst>
                <a:path w="3416853" h="3436155">
                  <a:moveTo>
                    <a:pt x="0" y="0"/>
                  </a:moveTo>
                  <a:lnTo>
                    <a:pt x="3416853" y="0"/>
                  </a:lnTo>
                  <a:lnTo>
                    <a:pt x="3416853" y="3436155"/>
                  </a:lnTo>
                  <a:lnTo>
                    <a:pt x="0" y="3436155"/>
                  </a:lnTo>
                  <a:close/>
                </a:path>
              </a:pathLst>
            </a:custGeom>
            <a:solidFill>
              <a:srgbClr val="0E437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>
              <a:extLst>
                <a:ext uri="{FF2B5EF4-FFF2-40B4-BE49-F238E27FC236}">
                  <a16:creationId xmlns:a16="http://schemas.microsoft.com/office/drawing/2014/main" id="{49F316BB-DD79-8C46-9B37-D0CF2445D061}"/>
                </a:ext>
              </a:extLst>
            </p:cNvPr>
            <p:cNvSpPr txBox="1"/>
            <p:nvPr/>
          </p:nvSpPr>
          <p:spPr>
            <a:xfrm>
              <a:off x="0" y="-47625"/>
              <a:ext cx="3416853" cy="34837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lvl="0" indent="0" algn="ctr">
                <a:lnSpc>
                  <a:spcPts val="2501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BB35AD1A-0B82-A332-11FD-ABF3C07F1534}"/>
              </a:ext>
            </a:extLst>
          </p:cNvPr>
          <p:cNvSpPr txBox="1"/>
          <p:nvPr/>
        </p:nvSpPr>
        <p:spPr>
          <a:xfrm>
            <a:off x="745434" y="3325989"/>
            <a:ext cx="16555336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lvl="0" indent="-51435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Massage Establishment permit shall be displayed in a visible place near the front door or waiting area. All massage therapists must display their California Massage Therapy Council certification at all times. 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Massage establishments may be inspected at any time for the purposes of ensuring operational standards are followed as outlined in the Massage Ordinance. </a:t>
            </a:r>
            <a:r>
              <a:rPr lang="nl-NL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home occupations, reasonable inspections shall be limited to the portions of the residence open to patrons.</a:t>
            </a:r>
          </a:p>
          <a:p>
            <a:pPr algn="just"/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Massage Establishment permit must be renewed annually. </a:t>
            </a:r>
          </a:p>
        </p:txBody>
      </p:sp>
      <p:sp>
        <p:nvSpPr>
          <p:cNvPr id="11" name="TextBox 37">
            <a:extLst>
              <a:ext uri="{FF2B5EF4-FFF2-40B4-BE49-F238E27FC236}">
                <a16:creationId xmlns:a16="http://schemas.microsoft.com/office/drawing/2014/main" id="{2B2E7CA3-351D-0BB5-EE7A-20519369C781}"/>
              </a:ext>
            </a:extLst>
          </p:cNvPr>
          <p:cNvSpPr txBox="1"/>
          <p:nvPr/>
        </p:nvSpPr>
        <p:spPr>
          <a:xfrm>
            <a:off x="914403" y="1562100"/>
            <a:ext cx="16402932" cy="17953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7004"/>
              </a:lnSpc>
              <a:spcBef>
                <a:spcPct val="0"/>
              </a:spcBef>
            </a:pPr>
            <a:r>
              <a:rPr lang="en-US" sz="5837" b="1" spc="-179" dirty="0">
                <a:solidFill>
                  <a:srgbClr val="FDFDFD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Operational Changes to Massage Establishments</a:t>
            </a:r>
          </a:p>
          <a:p>
            <a:pPr marL="0" lvl="0" indent="0" algn="ctr">
              <a:lnSpc>
                <a:spcPts val="7004"/>
              </a:lnSpc>
              <a:spcBef>
                <a:spcPct val="0"/>
              </a:spcBef>
            </a:pPr>
            <a:r>
              <a:rPr lang="en-US" sz="5837" b="1" spc="-179" dirty="0">
                <a:solidFill>
                  <a:srgbClr val="FDFDFD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(Cont.)</a:t>
            </a:r>
          </a:p>
        </p:txBody>
      </p:sp>
      <p:pic>
        <p:nvPicPr>
          <p:cNvPr id="12" name="Picture 11" descr="Logo, icon&#10;&#10;AI-generated content may be incorrect.">
            <a:extLst>
              <a:ext uri="{FF2B5EF4-FFF2-40B4-BE49-F238E27FC236}">
                <a16:creationId xmlns:a16="http://schemas.microsoft.com/office/drawing/2014/main" id="{883FE6B2-83D9-F9F2-2872-6BBA1E6E5BA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126301"/>
            <a:ext cx="864237" cy="98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409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CDEFC9-31E6-AFAA-A45A-16F697029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CC811641-1940-5A5D-C0B7-13C4713F30D1}"/>
              </a:ext>
            </a:extLst>
          </p:cNvPr>
          <p:cNvGrpSpPr/>
          <p:nvPr/>
        </p:nvGrpSpPr>
        <p:grpSpPr>
          <a:xfrm>
            <a:off x="0" y="994706"/>
            <a:ext cx="18288000" cy="195820"/>
            <a:chOff x="0" y="0"/>
            <a:chExt cx="24431306" cy="45743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5EE91018-478E-BE28-76D6-A5EFD0068DA5}"/>
                </a:ext>
              </a:extLst>
            </p:cNvPr>
            <p:cNvSpPr/>
            <p:nvPr/>
          </p:nvSpPr>
          <p:spPr>
            <a:xfrm>
              <a:off x="0" y="0"/>
              <a:ext cx="24431244" cy="457454"/>
            </a:xfrm>
            <a:custGeom>
              <a:avLst/>
              <a:gdLst/>
              <a:ahLst/>
              <a:cxnLst/>
              <a:rect l="l" t="t" r="r" b="b"/>
              <a:pathLst>
                <a:path w="24431244" h="457454">
                  <a:moveTo>
                    <a:pt x="0" y="0"/>
                  </a:moveTo>
                  <a:lnTo>
                    <a:pt x="24431244" y="0"/>
                  </a:lnTo>
                  <a:lnTo>
                    <a:pt x="24431244" y="457454"/>
                  </a:lnTo>
                  <a:lnTo>
                    <a:pt x="0" y="457454"/>
                  </a:lnTo>
                  <a:close/>
                </a:path>
              </a:pathLst>
            </a:custGeom>
            <a:solidFill>
              <a:srgbClr val="25283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Freeform 4">
            <a:extLst>
              <a:ext uri="{FF2B5EF4-FFF2-40B4-BE49-F238E27FC236}">
                <a16:creationId xmlns:a16="http://schemas.microsoft.com/office/drawing/2014/main" id="{9FD0EFC4-6684-EB04-F622-7A3FBAD5D6F5}"/>
              </a:ext>
            </a:extLst>
          </p:cNvPr>
          <p:cNvSpPr/>
          <p:nvPr/>
        </p:nvSpPr>
        <p:spPr>
          <a:xfrm>
            <a:off x="0" y="-2183"/>
            <a:ext cx="18293063" cy="1097262"/>
          </a:xfrm>
          <a:custGeom>
            <a:avLst/>
            <a:gdLst/>
            <a:ahLst/>
            <a:cxnLst/>
            <a:rect l="l" t="t" r="r" b="b"/>
            <a:pathLst>
              <a:path w="18319539" h="1097262">
                <a:moveTo>
                  <a:pt x="0" y="0"/>
                </a:moveTo>
                <a:lnTo>
                  <a:pt x="18319540" y="0"/>
                </a:lnTo>
                <a:lnTo>
                  <a:pt x="18319540" y="1097263"/>
                </a:lnTo>
                <a:lnTo>
                  <a:pt x="0" y="1097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91361C53-C573-B6EE-1BA3-F517598FAA8F}"/>
              </a:ext>
            </a:extLst>
          </p:cNvPr>
          <p:cNvGrpSpPr/>
          <p:nvPr/>
        </p:nvGrpSpPr>
        <p:grpSpPr>
          <a:xfrm>
            <a:off x="0" y="9633666"/>
            <a:ext cx="18301238" cy="686159"/>
            <a:chOff x="0" y="0"/>
            <a:chExt cx="24401650" cy="914879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FA8187A8-6906-03E7-53DD-C249686C1ABE}"/>
                </a:ext>
              </a:extLst>
            </p:cNvPr>
            <p:cNvSpPr/>
            <p:nvPr/>
          </p:nvSpPr>
          <p:spPr>
            <a:xfrm>
              <a:off x="0" y="0"/>
              <a:ext cx="24401653" cy="914908"/>
            </a:xfrm>
            <a:custGeom>
              <a:avLst/>
              <a:gdLst/>
              <a:ahLst/>
              <a:cxnLst/>
              <a:rect l="l" t="t" r="r" b="b"/>
              <a:pathLst>
                <a:path w="24401653" h="914908">
                  <a:moveTo>
                    <a:pt x="0" y="0"/>
                  </a:moveTo>
                  <a:lnTo>
                    <a:pt x="24401653" y="0"/>
                  </a:lnTo>
                  <a:lnTo>
                    <a:pt x="24401653" y="914908"/>
                  </a:lnTo>
                  <a:lnTo>
                    <a:pt x="0" y="914908"/>
                  </a:lnTo>
                  <a:close/>
                </a:path>
              </a:pathLst>
            </a:custGeom>
            <a:solidFill>
              <a:srgbClr val="1259A9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95B4791C-3776-7D89-D199-7B1957BFEFFE}"/>
              </a:ext>
            </a:extLst>
          </p:cNvPr>
          <p:cNvSpPr txBox="1"/>
          <p:nvPr/>
        </p:nvSpPr>
        <p:spPr>
          <a:xfrm>
            <a:off x="11936415" y="9761103"/>
            <a:ext cx="5397172" cy="634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375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27" b="0" i="0" u="none" strike="noStrike" kern="1200" cap="none" spc="0" normalizeH="0" baseline="0" noProof="0" dirty="0">
                <a:ln>
                  <a:noFill/>
                </a:ln>
                <a:solidFill>
                  <a:srgbClr val="EAEAEB"/>
                </a:solidFill>
                <a:effectLst/>
                <a:uLnTx/>
                <a:uFillTx/>
                <a:latin typeface="Arial MT Pro"/>
                <a:ea typeface="Arial MT Pro"/>
                <a:cs typeface="Arial MT Pro"/>
                <a:sym typeface="Arial MT Pro"/>
              </a:rPr>
              <a:t>SantaBarbaraCA.gov</a:t>
            </a:r>
          </a:p>
        </p:txBody>
      </p:sp>
      <p:sp>
        <p:nvSpPr>
          <p:cNvPr id="8" name="Freeform 8" descr="SBCitySeal_FullColor_600px.png">
            <a:extLst>
              <a:ext uri="{FF2B5EF4-FFF2-40B4-BE49-F238E27FC236}">
                <a16:creationId xmlns:a16="http://schemas.microsoft.com/office/drawing/2014/main" id="{5340B72F-EFCB-54FD-F168-6C59A8139CEF}"/>
              </a:ext>
            </a:extLst>
          </p:cNvPr>
          <p:cNvSpPr/>
          <p:nvPr/>
        </p:nvSpPr>
        <p:spPr>
          <a:xfrm>
            <a:off x="16469351" y="158737"/>
            <a:ext cx="864236" cy="870869"/>
          </a:xfrm>
          <a:custGeom>
            <a:avLst/>
            <a:gdLst/>
            <a:ahLst/>
            <a:cxnLst/>
            <a:rect l="l" t="t" r="r" b="b"/>
            <a:pathLst>
              <a:path w="864236" h="870869">
                <a:moveTo>
                  <a:pt x="0" y="0"/>
                </a:moveTo>
                <a:lnTo>
                  <a:pt x="864236" y="0"/>
                </a:lnTo>
                <a:lnTo>
                  <a:pt x="864236" y="870869"/>
                </a:lnTo>
                <a:lnTo>
                  <a:pt x="0" y="8708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30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3A860F44-C512-5B1D-7B61-F8E79D1B064D}"/>
              </a:ext>
            </a:extLst>
          </p:cNvPr>
          <p:cNvSpPr txBox="1"/>
          <p:nvPr/>
        </p:nvSpPr>
        <p:spPr>
          <a:xfrm>
            <a:off x="1295400" y="9802623"/>
            <a:ext cx="1454144" cy="320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01"/>
              </a:lnSpc>
            </a:pPr>
            <a:r>
              <a:rPr lang="en-US" sz="2084" dirty="0">
                <a:solidFill>
                  <a:srgbClr val="E8E8ED"/>
                </a:solidFill>
                <a:latin typeface="Arial MT Pro"/>
                <a:ea typeface="Arial MT Pro"/>
                <a:cs typeface="Arial MT Pro"/>
                <a:sym typeface="Arial MT Pro"/>
              </a:rPr>
              <a:t>13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CA3A9B8-E3FC-95A2-6F04-ADFCDB982107}"/>
              </a:ext>
            </a:extLst>
          </p:cNvPr>
          <p:cNvSpPr txBox="1"/>
          <p:nvPr/>
        </p:nvSpPr>
        <p:spPr>
          <a:xfrm>
            <a:off x="310252" y="1336245"/>
            <a:ext cx="17646082" cy="7694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03"/>
              </a:lnSpc>
            </a:pPr>
            <a:r>
              <a:rPr lang="en-US" sz="5003" b="1" dirty="0">
                <a:solidFill>
                  <a:srgbClr val="0E437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Massage Establishment Application Process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48B6B5-4A29-DEE4-DCFC-3DC2D369C430}"/>
              </a:ext>
            </a:extLst>
          </p:cNvPr>
          <p:cNvSpPr/>
          <p:nvPr/>
        </p:nvSpPr>
        <p:spPr>
          <a:xfrm>
            <a:off x="290228" y="2139245"/>
            <a:ext cx="8567036" cy="7407957"/>
          </a:xfrm>
          <a:prstGeom prst="rect">
            <a:avLst/>
          </a:prstGeom>
          <a:noFill/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08D1463-A719-E308-7732-2EF94FC9FF59}"/>
              </a:ext>
            </a:extLst>
          </p:cNvPr>
          <p:cNvSpPr/>
          <p:nvPr/>
        </p:nvSpPr>
        <p:spPr>
          <a:xfrm>
            <a:off x="3069395" y="2996355"/>
            <a:ext cx="2362200" cy="67625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Finance Department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6EE35FF-F390-8F53-F721-7ED9668EDA45}"/>
              </a:ext>
            </a:extLst>
          </p:cNvPr>
          <p:cNvSpPr txBox="1"/>
          <p:nvPr/>
        </p:nvSpPr>
        <p:spPr>
          <a:xfrm>
            <a:off x="2677785" y="2249440"/>
            <a:ext cx="31454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Current Process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31EB028-5E32-603D-D5C8-404EB37C1A81}"/>
              </a:ext>
            </a:extLst>
          </p:cNvPr>
          <p:cNvSpPr txBox="1"/>
          <p:nvPr/>
        </p:nvSpPr>
        <p:spPr>
          <a:xfrm>
            <a:off x="11800891" y="2245850"/>
            <a:ext cx="35333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Proposed Process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3F14FE57-2AF9-ED1C-858F-AF66A00A8ACB}"/>
              </a:ext>
            </a:extLst>
          </p:cNvPr>
          <p:cNvSpPr/>
          <p:nvPr/>
        </p:nvSpPr>
        <p:spPr>
          <a:xfrm>
            <a:off x="3069395" y="7695922"/>
            <a:ext cx="2387253" cy="49557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Finance Department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769F1BB9-5DE6-610C-F6A4-F5FE46B3713A}"/>
              </a:ext>
            </a:extLst>
          </p:cNvPr>
          <p:cNvSpPr/>
          <p:nvPr/>
        </p:nvSpPr>
        <p:spPr>
          <a:xfrm>
            <a:off x="2688392" y="8468508"/>
            <a:ext cx="3124200" cy="914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Applicant receives response from Finance Department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1FA0A316-FF12-9B7E-C492-4A724661D217}"/>
              </a:ext>
            </a:extLst>
          </p:cNvPr>
          <p:cNvSpPr/>
          <p:nvPr/>
        </p:nvSpPr>
        <p:spPr>
          <a:xfrm>
            <a:off x="12420600" y="3086100"/>
            <a:ext cx="2100636" cy="63449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Police Department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5F150FF9-60FC-1720-CCED-4076BC40F32A}"/>
              </a:ext>
            </a:extLst>
          </p:cNvPr>
          <p:cNvSpPr/>
          <p:nvPr/>
        </p:nvSpPr>
        <p:spPr>
          <a:xfrm>
            <a:off x="12039308" y="8496300"/>
            <a:ext cx="2895892" cy="914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Applicant receives response from Police Department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46807476-EE2D-1899-AED0-A96DB7380C77}"/>
              </a:ext>
            </a:extLst>
          </p:cNvPr>
          <p:cNvCxnSpPr>
            <a:cxnSpLocks/>
            <a:stCxn id="12" idx="2"/>
            <a:endCxn id="130" idx="0"/>
          </p:cNvCxnSpPr>
          <p:nvPr/>
        </p:nvCxnSpPr>
        <p:spPr>
          <a:xfrm flipH="1">
            <a:off x="4241627" y="3672608"/>
            <a:ext cx="8868" cy="4206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76488AA4-0C1E-61ED-50F2-93E72C9C6E0B}"/>
              </a:ext>
            </a:extLst>
          </p:cNvPr>
          <p:cNvCxnSpPr>
            <a:cxnSpLocks/>
            <a:stCxn id="88" idx="2"/>
            <a:endCxn id="140" idx="0"/>
          </p:cNvCxnSpPr>
          <p:nvPr/>
        </p:nvCxnSpPr>
        <p:spPr>
          <a:xfrm flipH="1">
            <a:off x="4246608" y="5766581"/>
            <a:ext cx="1838" cy="51519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6D76D2A-625C-1252-BFAF-EE1701D1B5D8}"/>
              </a:ext>
            </a:extLst>
          </p:cNvPr>
          <p:cNvCxnSpPr>
            <a:cxnSpLocks/>
            <a:stCxn id="140" idx="2"/>
            <a:endCxn id="40" idx="0"/>
          </p:cNvCxnSpPr>
          <p:nvPr/>
        </p:nvCxnSpPr>
        <p:spPr>
          <a:xfrm>
            <a:off x="4246608" y="7196174"/>
            <a:ext cx="16414" cy="49974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FF27B84E-293B-68DB-38B9-7F7007D50FDC}"/>
              </a:ext>
            </a:extLst>
          </p:cNvPr>
          <p:cNvCxnSpPr>
            <a:cxnSpLocks/>
            <a:stCxn id="40" idx="2"/>
            <a:endCxn id="41" idx="0"/>
          </p:cNvCxnSpPr>
          <p:nvPr/>
        </p:nvCxnSpPr>
        <p:spPr>
          <a:xfrm flipH="1">
            <a:off x="4250492" y="8191500"/>
            <a:ext cx="12530" cy="27700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BB42E1C8-1572-904B-5B4F-686780FAC7D7}"/>
              </a:ext>
            </a:extLst>
          </p:cNvPr>
          <p:cNvCxnSpPr>
            <a:cxnSpLocks/>
            <a:stCxn id="42" idx="2"/>
            <a:endCxn id="87" idx="0"/>
          </p:cNvCxnSpPr>
          <p:nvPr/>
        </p:nvCxnSpPr>
        <p:spPr>
          <a:xfrm>
            <a:off x="13470918" y="3720597"/>
            <a:ext cx="4269" cy="119430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3F024643-83AF-B05F-423F-59E7DE1386B4}"/>
              </a:ext>
            </a:extLst>
          </p:cNvPr>
          <p:cNvCxnSpPr>
            <a:cxnSpLocks/>
            <a:stCxn id="116" idx="2"/>
            <a:endCxn id="45" idx="0"/>
          </p:cNvCxnSpPr>
          <p:nvPr/>
        </p:nvCxnSpPr>
        <p:spPr>
          <a:xfrm>
            <a:off x="13470918" y="7163663"/>
            <a:ext cx="16336" cy="13326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1F1ECFF8-8C41-F686-FAA5-8692EEC76DCE}"/>
              </a:ext>
            </a:extLst>
          </p:cNvPr>
          <p:cNvSpPr/>
          <p:nvPr/>
        </p:nvSpPr>
        <p:spPr>
          <a:xfrm>
            <a:off x="9137351" y="2139245"/>
            <a:ext cx="8860421" cy="7393962"/>
          </a:xfrm>
          <a:prstGeom prst="rect">
            <a:avLst/>
          </a:prstGeom>
          <a:noFill/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70FFCA17-7F70-CB14-5C4A-60040BB072F4}"/>
              </a:ext>
            </a:extLst>
          </p:cNvPr>
          <p:cNvCxnSpPr>
            <a:cxnSpLocks/>
            <a:stCxn id="91" idx="1"/>
            <a:endCxn id="42" idx="3"/>
          </p:cNvCxnSpPr>
          <p:nvPr/>
        </p:nvCxnSpPr>
        <p:spPr>
          <a:xfrm flipH="1" flipV="1">
            <a:off x="14521236" y="3403349"/>
            <a:ext cx="490164" cy="855512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6E68DCE8-2ACB-D98F-9031-A9D2BC61FD72}"/>
              </a:ext>
            </a:extLst>
          </p:cNvPr>
          <p:cNvSpPr/>
          <p:nvPr/>
        </p:nvSpPr>
        <p:spPr>
          <a:xfrm>
            <a:off x="5867400" y="3221821"/>
            <a:ext cx="2936753" cy="207407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/>
              <a:t>Applicant completes other building inspections: </a:t>
            </a:r>
          </a:p>
          <a:p>
            <a:pPr marL="342900" indent="-342900">
              <a:buAutoNum type="arabicPeriod"/>
            </a:pPr>
            <a:r>
              <a:rPr lang="en-US" sz="1600" dirty="0"/>
              <a:t>Building &amp; Safety </a:t>
            </a:r>
          </a:p>
          <a:p>
            <a:pPr marL="342900" indent="-342900">
              <a:buAutoNum type="arabicPeriod"/>
            </a:pPr>
            <a:r>
              <a:rPr lang="en-US" sz="1600" dirty="0"/>
              <a:t>Fire Department</a:t>
            </a:r>
          </a:p>
          <a:p>
            <a:pPr marL="342900" indent="-342900">
              <a:buAutoNum type="arabicPeriod"/>
            </a:pPr>
            <a:r>
              <a:rPr lang="en-US" sz="1600" dirty="0"/>
              <a:t>Planning Division</a:t>
            </a:r>
          </a:p>
          <a:p>
            <a:pPr marL="342900" indent="-342900">
              <a:buAutoNum type="arabicPeriod"/>
            </a:pPr>
            <a:r>
              <a:rPr lang="en-US" sz="1600" dirty="0"/>
              <a:t>Public Works Department</a:t>
            </a:r>
          </a:p>
          <a:p>
            <a:pPr algn="ctr"/>
            <a:endParaRPr lang="en-US" sz="1600" dirty="0"/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541E31D4-679A-4939-BC3F-F48ED2F396D2}"/>
              </a:ext>
            </a:extLst>
          </p:cNvPr>
          <p:cNvCxnSpPr>
            <a:cxnSpLocks/>
            <a:stCxn id="12" idx="3"/>
            <a:endCxn id="56" idx="1"/>
          </p:cNvCxnSpPr>
          <p:nvPr/>
        </p:nvCxnSpPr>
        <p:spPr>
          <a:xfrm>
            <a:off x="5431595" y="3334482"/>
            <a:ext cx="435805" cy="924379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D801005B-ADD6-FF38-12D1-FE617DEA2C54}"/>
              </a:ext>
            </a:extLst>
          </p:cNvPr>
          <p:cNvCxnSpPr>
            <a:cxnSpLocks/>
            <a:stCxn id="88" idx="1"/>
            <a:endCxn id="59" idx="3"/>
          </p:cNvCxnSpPr>
          <p:nvPr/>
        </p:nvCxnSpPr>
        <p:spPr>
          <a:xfrm flipH="1">
            <a:off x="2601576" y="5332770"/>
            <a:ext cx="200711" cy="57518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FC65EB81-3F2F-59FF-3B75-4F536D742ADB}"/>
              </a:ext>
            </a:extLst>
          </p:cNvPr>
          <p:cNvSpPr/>
          <p:nvPr/>
        </p:nvSpPr>
        <p:spPr>
          <a:xfrm>
            <a:off x="501662" y="4933087"/>
            <a:ext cx="2099914" cy="91440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Police Department completes criminal history</a:t>
            </a:r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B51C3036-BB75-9314-94E9-9626237A31B3}"/>
              </a:ext>
            </a:extLst>
          </p:cNvPr>
          <p:cNvSpPr/>
          <p:nvPr/>
        </p:nvSpPr>
        <p:spPr>
          <a:xfrm>
            <a:off x="484600" y="2905952"/>
            <a:ext cx="2121072" cy="101834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Reviews application and ensures completeness 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0755EE41-E27A-C0FF-B34D-E49FF6778687}"/>
              </a:ext>
            </a:extLst>
          </p:cNvPr>
          <p:cNvCxnSpPr>
            <a:cxnSpLocks/>
            <a:stCxn id="12" idx="1"/>
            <a:endCxn id="60" idx="3"/>
          </p:cNvCxnSpPr>
          <p:nvPr/>
        </p:nvCxnSpPr>
        <p:spPr>
          <a:xfrm flipH="1">
            <a:off x="2605672" y="3334482"/>
            <a:ext cx="463723" cy="80644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31A3A457-4340-B645-DD3E-A049AFD6FB64}"/>
              </a:ext>
            </a:extLst>
          </p:cNvPr>
          <p:cNvCxnSpPr>
            <a:cxnSpLocks/>
            <a:stCxn id="96" idx="3"/>
            <a:endCxn id="87" idx="1"/>
          </p:cNvCxnSpPr>
          <p:nvPr/>
        </p:nvCxnSpPr>
        <p:spPr>
          <a:xfrm flipV="1">
            <a:off x="11695313" y="5340254"/>
            <a:ext cx="333715" cy="275954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6" name="Rectangle: Rounded Corners 85">
            <a:extLst>
              <a:ext uri="{FF2B5EF4-FFF2-40B4-BE49-F238E27FC236}">
                <a16:creationId xmlns:a16="http://schemas.microsoft.com/office/drawing/2014/main" id="{5E69E7BE-64F7-730E-3FDB-D38243B9290C}"/>
              </a:ext>
            </a:extLst>
          </p:cNvPr>
          <p:cNvSpPr/>
          <p:nvPr/>
        </p:nvSpPr>
        <p:spPr>
          <a:xfrm>
            <a:off x="9574241" y="3058352"/>
            <a:ext cx="2121072" cy="101834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Reviews application and ensures completeness </a:t>
            </a:r>
          </a:p>
        </p:txBody>
      </p: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554AB258-6B42-0E9A-4A14-6B97D6DA3E55}"/>
              </a:ext>
            </a:extLst>
          </p:cNvPr>
          <p:cNvSpPr/>
          <p:nvPr/>
        </p:nvSpPr>
        <p:spPr>
          <a:xfrm>
            <a:off x="12029028" y="4914900"/>
            <a:ext cx="2892317" cy="85070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Police Department completes site inspection</a:t>
            </a:r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F1BA785E-2606-EF32-2FF5-BB22BD4D998D}"/>
              </a:ext>
            </a:extLst>
          </p:cNvPr>
          <p:cNvSpPr/>
          <p:nvPr/>
        </p:nvSpPr>
        <p:spPr>
          <a:xfrm>
            <a:off x="2802287" y="4898959"/>
            <a:ext cx="2892317" cy="86762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Police Department completes site inspection</a:t>
            </a:r>
          </a:p>
        </p:txBody>
      </p:sp>
      <p:sp>
        <p:nvSpPr>
          <p:cNvPr id="91" name="Rectangle: Rounded Corners 90">
            <a:extLst>
              <a:ext uri="{FF2B5EF4-FFF2-40B4-BE49-F238E27FC236}">
                <a16:creationId xmlns:a16="http://schemas.microsoft.com/office/drawing/2014/main" id="{CACB4F3C-D59B-AF79-C26D-F96C5CB52C13}"/>
              </a:ext>
            </a:extLst>
          </p:cNvPr>
          <p:cNvSpPr/>
          <p:nvPr/>
        </p:nvSpPr>
        <p:spPr>
          <a:xfrm>
            <a:off x="15011400" y="3221821"/>
            <a:ext cx="2936753" cy="207407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/>
              <a:t>Applicant completes other building inspections: </a:t>
            </a:r>
          </a:p>
          <a:p>
            <a:pPr marL="342900" indent="-342900">
              <a:buAutoNum type="arabicPeriod"/>
            </a:pPr>
            <a:r>
              <a:rPr lang="en-US" sz="1600" dirty="0"/>
              <a:t>Building &amp; Safety </a:t>
            </a:r>
          </a:p>
          <a:p>
            <a:pPr marL="342900" indent="-342900">
              <a:buAutoNum type="arabicPeriod"/>
            </a:pPr>
            <a:r>
              <a:rPr lang="en-US" sz="1600" dirty="0"/>
              <a:t>Fire Department</a:t>
            </a:r>
          </a:p>
          <a:p>
            <a:pPr marL="342900" indent="-342900">
              <a:buAutoNum type="arabicPeriod"/>
            </a:pPr>
            <a:r>
              <a:rPr lang="en-US" sz="1600" dirty="0"/>
              <a:t>Planning Division</a:t>
            </a:r>
          </a:p>
          <a:p>
            <a:pPr marL="342900" indent="-342900">
              <a:buAutoNum type="arabicPeriod"/>
            </a:pPr>
            <a:r>
              <a:rPr lang="en-US" sz="1600" dirty="0"/>
              <a:t>Public Works Department</a:t>
            </a:r>
          </a:p>
          <a:p>
            <a:pPr algn="ctr"/>
            <a:endParaRPr lang="en-US" sz="1600" dirty="0"/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867C65C9-B391-7565-2037-804C7B5859F9}"/>
              </a:ext>
            </a:extLst>
          </p:cNvPr>
          <p:cNvCxnSpPr>
            <a:cxnSpLocks/>
            <a:stCxn id="42" idx="1"/>
            <a:endCxn id="86" idx="3"/>
          </p:cNvCxnSpPr>
          <p:nvPr/>
        </p:nvCxnSpPr>
        <p:spPr>
          <a:xfrm flipH="1">
            <a:off x="11695313" y="3403349"/>
            <a:ext cx="725287" cy="164177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6" name="Rectangle: Rounded Corners 95">
            <a:extLst>
              <a:ext uri="{FF2B5EF4-FFF2-40B4-BE49-F238E27FC236}">
                <a16:creationId xmlns:a16="http://schemas.microsoft.com/office/drawing/2014/main" id="{D3B558FF-9D09-F72A-26C9-8077645D907F}"/>
              </a:ext>
            </a:extLst>
          </p:cNvPr>
          <p:cNvSpPr/>
          <p:nvPr/>
        </p:nvSpPr>
        <p:spPr>
          <a:xfrm>
            <a:off x="9574241" y="4966046"/>
            <a:ext cx="2121072" cy="130032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Police Department completes criminal history (where applicable)</a:t>
            </a:r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26426338-F29E-91C3-8D2D-A1BE3678FB85}"/>
              </a:ext>
            </a:extLst>
          </p:cNvPr>
          <p:cNvCxnSpPr>
            <a:cxnSpLocks/>
            <a:stCxn id="87" idx="2"/>
            <a:endCxn id="116" idx="0"/>
          </p:cNvCxnSpPr>
          <p:nvPr/>
        </p:nvCxnSpPr>
        <p:spPr>
          <a:xfrm flipH="1">
            <a:off x="13470918" y="5765607"/>
            <a:ext cx="4269" cy="48365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6" name="Rectangle: Rounded Corners 115">
            <a:extLst>
              <a:ext uri="{FF2B5EF4-FFF2-40B4-BE49-F238E27FC236}">
                <a16:creationId xmlns:a16="http://schemas.microsoft.com/office/drawing/2014/main" id="{6A1D70CF-B2B5-3FE4-A216-EDE7DD32BD12}"/>
              </a:ext>
            </a:extLst>
          </p:cNvPr>
          <p:cNvSpPr/>
          <p:nvPr/>
        </p:nvSpPr>
        <p:spPr>
          <a:xfrm>
            <a:off x="12307325" y="6249263"/>
            <a:ext cx="2327185" cy="914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Approved/Denied by Police Department</a:t>
            </a:r>
          </a:p>
        </p:txBody>
      </p:sp>
      <p:sp>
        <p:nvSpPr>
          <p:cNvPr id="130" name="Rectangle: Rounded Corners 129">
            <a:extLst>
              <a:ext uri="{FF2B5EF4-FFF2-40B4-BE49-F238E27FC236}">
                <a16:creationId xmlns:a16="http://schemas.microsoft.com/office/drawing/2014/main" id="{9D1C4344-54CD-772D-1FDA-CB632BE200BD}"/>
              </a:ext>
            </a:extLst>
          </p:cNvPr>
          <p:cNvSpPr/>
          <p:nvPr/>
        </p:nvSpPr>
        <p:spPr>
          <a:xfrm>
            <a:off x="3048000" y="4093219"/>
            <a:ext cx="2387253" cy="49557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Police Department</a:t>
            </a:r>
          </a:p>
        </p:txBody>
      </p: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98E6E7B4-9F97-2616-17A6-2824C090AFA8}"/>
              </a:ext>
            </a:extLst>
          </p:cNvPr>
          <p:cNvCxnSpPr>
            <a:cxnSpLocks/>
            <a:stCxn id="130" idx="2"/>
            <a:endCxn id="88" idx="0"/>
          </p:cNvCxnSpPr>
          <p:nvPr/>
        </p:nvCxnSpPr>
        <p:spPr>
          <a:xfrm>
            <a:off x="4241627" y="4588797"/>
            <a:ext cx="6819" cy="31016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0" name="Rectangle: Rounded Corners 139">
            <a:extLst>
              <a:ext uri="{FF2B5EF4-FFF2-40B4-BE49-F238E27FC236}">
                <a16:creationId xmlns:a16="http://schemas.microsoft.com/office/drawing/2014/main" id="{C069D6AB-CD12-0395-AA79-C1C136C92030}"/>
              </a:ext>
            </a:extLst>
          </p:cNvPr>
          <p:cNvSpPr/>
          <p:nvPr/>
        </p:nvSpPr>
        <p:spPr>
          <a:xfrm>
            <a:off x="3083015" y="6281774"/>
            <a:ext cx="2327185" cy="914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Approved/Denied by Police Department</a:t>
            </a:r>
          </a:p>
        </p:txBody>
      </p:sp>
      <p:pic>
        <p:nvPicPr>
          <p:cNvPr id="14" name="Picture 13" descr="Logo, icon&#10;&#10;AI-generated content may be incorrect.">
            <a:extLst>
              <a:ext uri="{FF2B5EF4-FFF2-40B4-BE49-F238E27FC236}">
                <a16:creationId xmlns:a16="http://schemas.microsoft.com/office/drawing/2014/main" id="{567F99A1-58B2-B085-8EFD-99EF5E50F9D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126301"/>
            <a:ext cx="864237" cy="98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2675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A37F45-9355-F8CE-5CFE-5143F1BD8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CEB94DE-4DAD-2126-93A0-96544A115927}"/>
              </a:ext>
            </a:extLst>
          </p:cNvPr>
          <p:cNvGrpSpPr/>
          <p:nvPr/>
        </p:nvGrpSpPr>
        <p:grpSpPr>
          <a:xfrm>
            <a:off x="0" y="994706"/>
            <a:ext cx="18288000" cy="195820"/>
            <a:chOff x="0" y="0"/>
            <a:chExt cx="24431306" cy="45743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DBC83A6A-800B-45E6-FF33-5EE62F5DA276}"/>
                </a:ext>
              </a:extLst>
            </p:cNvPr>
            <p:cNvSpPr/>
            <p:nvPr/>
          </p:nvSpPr>
          <p:spPr>
            <a:xfrm>
              <a:off x="0" y="0"/>
              <a:ext cx="24431244" cy="457454"/>
            </a:xfrm>
            <a:custGeom>
              <a:avLst/>
              <a:gdLst/>
              <a:ahLst/>
              <a:cxnLst/>
              <a:rect l="l" t="t" r="r" b="b"/>
              <a:pathLst>
                <a:path w="24431244" h="457454">
                  <a:moveTo>
                    <a:pt x="0" y="0"/>
                  </a:moveTo>
                  <a:lnTo>
                    <a:pt x="24431244" y="0"/>
                  </a:lnTo>
                  <a:lnTo>
                    <a:pt x="24431244" y="457454"/>
                  </a:lnTo>
                  <a:lnTo>
                    <a:pt x="0" y="457454"/>
                  </a:lnTo>
                  <a:close/>
                </a:path>
              </a:pathLst>
            </a:custGeom>
            <a:solidFill>
              <a:srgbClr val="25283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Freeform 4">
            <a:extLst>
              <a:ext uri="{FF2B5EF4-FFF2-40B4-BE49-F238E27FC236}">
                <a16:creationId xmlns:a16="http://schemas.microsoft.com/office/drawing/2014/main" id="{51AEE8FB-A27A-869C-2725-AB848DC1448C}"/>
              </a:ext>
            </a:extLst>
          </p:cNvPr>
          <p:cNvSpPr/>
          <p:nvPr/>
        </p:nvSpPr>
        <p:spPr>
          <a:xfrm>
            <a:off x="0" y="-2183"/>
            <a:ext cx="18293063" cy="1097262"/>
          </a:xfrm>
          <a:custGeom>
            <a:avLst/>
            <a:gdLst/>
            <a:ahLst/>
            <a:cxnLst/>
            <a:rect l="l" t="t" r="r" b="b"/>
            <a:pathLst>
              <a:path w="18319539" h="1097262">
                <a:moveTo>
                  <a:pt x="0" y="0"/>
                </a:moveTo>
                <a:lnTo>
                  <a:pt x="18319540" y="0"/>
                </a:lnTo>
                <a:lnTo>
                  <a:pt x="18319540" y="1097263"/>
                </a:lnTo>
                <a:lnTo>
                  <a:pt x="0" y="10972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F497279C-36C4-F13E-D562-678CCB19D100}"/>
              </a:ext>
            </a:extLst>
          </p:cNvPr>
          <p:cNvGrpSpPr/>
          <p:nvPr/>
        </p:nvGrpSpPr>
        <p:grpSpPr>
          <a:xfrm>
            <a:off x="0" y="9633666"/>
            <a:ext cx="18301238" cy="686159"/>
            <a:chOff x="0" y="0"/>
            <a:chExt cx="24401650" cy="914879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90570C37-3F4A-6BE6-0D48-E80C4EAD16E0}"/>
                </a:ext>
              </a:extLst>
            </p:cNvPr>
            <p:cNvSpPr/>
            <p:nvPr/>
          </p:nvSpPr>
          <p:spPr>
            <a:xfrm>
              <a:off x="0" y="0"/>
              <a:ext cx="24401653" cy="914908"/>
            </a:xfrm>
            <a:custGeom>
              <a:avLst/>
              <a:gdLst/>
              <a:ahLst/>
              <a:cxnLst/>
              <a:rect l="l" t="t" r="r" b="b"/>
              <a:pathLst>
                <a:path w="24401653" h="914908">
                  <a:moveTo>
                    <a:pt x="0" y="0"/>
                  </a:moveTo>
                  <a:lnTo>
                    <a:pt x="24401653" y="0"/>
                  </a:lnTo>
                  <a:lnTo>
                    <a:pt x="24401653" y="914908"/>
                  </a:lnTo>
                  <a:lnTo>
                    <a:pt x="0" y="914908"/>
                  </a:lnTo>
                  <a:close/>
                </a:path>
              </a:pathLst>
            </a:custGeom>
            <a:solidFill>
              <a:srgbClr val="1259A9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2C0A62DB-BA07-243A-5B15-266C742D7DD9}"/>
              </a:ext>
            </a:extLst>
          </p:cNvPr>
          <p:cNvSpPr txBox="1"/>
          <p:nvPr/>
        </p:nvSpPr>
        <p:spPr>
          <a:xfrm>
            <a:off x="11936415" y="9761103"/>
            <a:ext cx="5397172" cy="634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375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27" b="0" i="0" u="none" strike="noStrike" kern="1200" cap="none" spc="0" normalizeH="0" baseline="0" noProof="0" dirty="0">
                <a:ln>
                  <a:noFill/>
                </a:ln>
                <a:solidFill>
                  <a:srgbClr val="EAEAEB"/>
                </a:solidFill>
                <a:effectLst/>
                <a:uLnTx/>
                <a:uFillTx/>
                <a:latin typeface="Arial MT Pro"/>
                <a:ea typeface="Arial MT Pro"/>
                <a:cs typeface="Arial MT Pro"/>
                <a:sym typeface="Arial MT Pro"/>
              </a:rPr>
              <a:t>SantaBarbaraCA.gov</a:t>
            </a:r>
          </a:p>
        </p:txBody>
      </p:sp>
      <p:sp>
        <p:nvSpPr>
          <p:cNvPr id="8" name="Freeform 8" descr="SBCitySeal_FullColor_600px.png">
            <a:extLst>
              <a:ext uri="{FF2B5EF4-FFF2-40B4-BE49-F238E27FC236}">
                <a16:creationId xmlns:a16="http://schemas.microsoft.com/office/drawing/2014/main" id="{B18BD32F-AC03-AF4F-7040-946E88F7BADA}"/>
              </a:ext>
            </a:extLst>
          </p:cNvPr>
          <p:cNvSpPr/>
          <p:nvPr/>
        </p:nvSpPr>
        <p:spPr>
          <a:xfrm>
            <a:off x="16469351" y="158737"/>
            <a:ext cx="864236" cy="870869"/>
          </a:xfrm>
          <a:custGeom>
            <a:avLst/>
            <a:gdLst/>
            <a:ahLst/>
            <a:cxnLst/>
            <a:rect l="l" t="t" r="r" b="b"/>
            <a:pathLst>
              <a:path w="864236" h="870869">
                <a:moveTo>
                  <a:pt x="0" y="0"/>
                </a:moveTo>
                <a:lnTo>
                  <a:pt x="864236" y="0"/>
                </a:lnTo>
                <a:lnTo>
                  <a:pt x="864236" y="870869"/>
                </a:lnTo>
                <a:lnTo>
                  <a:pt x="0" y="87086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b="-230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114F2097-620D-7FE0-9EBE-AF8094E68AE4}"/>
              </a:ext>
            </a:extLst>
          </p:cNvPr>
          <p:cNvSpPr txBox="1"/>
          <p:nvPr/>
        </p:nvSpPr>
        <p:spPr>
          <a:xfrm>
            <a:off x="1295400" y="9802623"/>
            <a:ext cx="1454144" cy="320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01"/>
              </a:lnSpc>
            </a:pPr>
            <a:r>
              <a:rPr lang="en-US" sz="2084" dirty="0">
                <a:solidFill>
                  <a:srgbClr val="E8E8ED"/>
                </a:solidFill>
                <a:latin typeface="Arial MT Pro"/>
                <a:ea typeface="Arial MT Pro"/>
                <a:cs typeface="Arial MT Pro"/>
                <a:sym typeface="Arial MT Pro"/>
              </a:rPr>
              <a:t>14</a:t>
            </a:r>
          </a:p>
        </p:txBody>
      </p:sp>
      <p:grpSp>
        <p:nvGrpSpPr>
          <p:cNvPr id="13" name="Group 13">
            <a:extLst>
              <a:ext uri="{FF2B5EF4-FFF2-40B4-BE49-F238E27FC236}">
                <a16:creationId xmlns:a16="http://schemas.microsoft.com/office/drawing/2014/main" id="{B4882F73-2DB8-8149-BD12-E7888E9ADD8A}"/>
              </a:ext>
            </a:extLst>
          </p:cNvPr>
          <p:cNvGrpSpPr/>
          <p:nvPr/>
        </p:nvGrpSpPr>
        <p:grpSpPr>
          <a:xfrm>
            <a:off x="-76199" y="1053168"/>
            <a:ext cx="18364152" cy="8580497"/>
            <a:chOff x="0" y="-47625"/>
            <a:chExt cx="3423455" cy="3483780"/>
          </a:xfrm>
        </p:grpSpPr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17895EE5-07CF-0507-E0B5-D70959BB4C4F}"/>
                </a:ext>
              </a:extLst>
            </p:cNvPr>
            <p:cNvSpPr/>
            <p:nvPr/>
          </p:nvSpPr>
          <p:spPr>
            <a:xfrm>
              <a:off x="14205" y="0"/>
              <a:ext cx="3409250" cy="3436155"/>
            </a:xfrm>
            <a:custGeom>
              <a:avLst/>
              <a:gdLst/>
              <a:ahLst/>
              <a:cxnLst/>
              <a:rect l="l" t="t" r="r" b="b"/>
              <a:pathLst>
                <a:path w="3416853" h="3436155">
                  <a:moveTo>
                    <a:pt x="0" y="0"/>
                  </a:moveTo>
                  <a:lnTo>
                    <a:pt x="3416853" y="0"/>
                  </a:lnTo>
                  <a:lnTo>
                    <a:pt x="3416853" y="3436155"/>
                  </a:lnTo>
                  <a:lnTo>
                    <a:pt x="0" y="3436155"/>
                  </a:lnTo>
                  <a:close/>
                </a:path>
              </a:pathLst>
            </a:custGeom>
            <a:solidFill>
              <a:srgbClr val="0E437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>
              <a:extLst>
                <a:ext uri="{FF2B5EF4-FFF2-40B4-BE49-F238E27FC236}">
                  <a16:creationId xmlns:a16="http://schemas.microsoft.com/office/drawing/2014/main" id="{BFBA7AB2-DEF3-8E11-88F0-9B45A0D9D3C1}"/>
                </a:ext>
              </a:extLst>
            </p:cNvPr>
            <p:cNvSpPr txBox="1"/>
            <p:nvPr/>
          </p:nvSpPr>
          <p:spPr>
            <a:xfrm>
              <a:off x="0" y="-47625"/>
              <a:ext cx="3416853" cy="34837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lvl="0" indent="0" algn="ctr">
                <a:lnSpc>
                  <a:spcPts val="2501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1" name="TextBox 37">
            <a:extLst>
              <a:ext uri="{FF2B5EF4-FFF2-40B4-BE49-F238E27FC236}">
                <a16:creationId xmlns:a16="http://schemas.microsoft.com/office/drawing/2014/main" id="{1A2A7280-6D96-44E4-7899-0ED0B7612005}"/>
              </a:ext>
            </a:extLst>
          </p:cNvPr>
          <p:cNvSpPr txBox="1"/>
          <p:nvPr/>
        </p:nvSpPr>
        <p:spPr>
          <a:xfrm>
            <a:off x="914403" y="1562100"/>
            <a:ext cx="16402932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7004"/>
              </a:lnSpc>
              <a:spcBef>
                <a:spcPct val="0"/>
              </a:spcBef>
            </a:pPr>
            <a:r>
              <a:rPr lang="en-US" sz="5837" b="1" spc="-179" dirty="0">
                <a:solidFill>
                  <a:schemeClr val="bg1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Sole Proprietorship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111CA5-F9DD-5B0C-6D0B-4B42D5C7E2B0}"/>
              </a:ext>
            </a:extLst>
          </p:cNvPr>
          <p:cNvSpPr txBox="1"/>
          <p:nvPr/>
        </p:nvSpPr>
        <p:spPr>
          <a:xfrm>
            <a:off x="762000" y="2512266"/>
            <a:ext cx="16763997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lvl="0" indent="-51435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Proposed Massage Ordinance will incorporate Sole Proprietorship as a new permit for the City of Santa Barbara.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 massage establishment where the owner owns one hundred percent of the business, is the only person who provides massage services for compensation for that business pursuant to a valid and active certificate from CAMTC or has been provided an exception if applicable, and has no other employees.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Proposed Massage Ordinance will define a Sole Proprietor as a type of massage establishment in the City of Santa Barbara.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Sole Proprietor permit must be renewed annually. 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15" descr="Logo, icon&#10;&#10;AI-generated content may be incorrect.">
            <a:extLst>
              <a:ext uri="{FF2B5EF4-FFF2-40B4-BE49-F238E27FC236}">
                <a16:creationId xmlns:a16="http://schemas.microsoft.com/office/drawing/2014/main" id="{ED158531-0315-F04C-B243-25F4BB186E7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126301"/>
            <a:ext cx="864237" cy="98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2463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A955B1-92A8-1958-D0BB-601FD1C650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23A4B5F-1425-5B11-6CEB-94CD9EF9F0A8}"/>
              </a:ext>
            </a:extLst>
          </p:cNvPr>
          <p:cNvGrpSpPr/>
          <p:nvPr/>
        </p:nvGrpSpPr>
        <p:grpSpPr>
          <a:xfrm>
            <a:off x="0" y="994706"/>
            <a:ext cx="18288000" cy="195820"/>
            <a:chOff x="0" y="0"/>
            <a:chExt cx="24431306" cy="45743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2DEF374F-C13B-F79E-AE8C-1769DBF9D5CF}"/>
                </a:ext>
              </a:extLst>
            </p:cNvPr>
            <p:cNvSpPr/>
            <p:nvPr/>
          </p:nvSpPr>
          <p:spPr>
            <a:xfrm>
              <a:off x="0" y="0"/>
              <a:ext cx="24431244" cy="457454"/>
            </a:xfrm>
            <a:custGeom>
              <a:avLst/>
              <a:gdLst/>
              <a:ahLst/>
              <a:cxnLst/>
              <a:rect l="l" t="t" r="r" b="b"/>
              <a:pathLst>
                <a:path w="24431244" h="457454">
                  <a:moveTo>
                    <a:pt x="0" y="0"/>
                  </a:moveTo>
                  <a:lnTo>
                    <a:pt x="24431244" y="0"/>
                  </a:lnTo>
                  <a:lnTo>
                    <a:pt x="24431244" y="457454"/>
                  </a:lnTo>
                  <a:lnTo>
                    <a:pt x="0" y="457454"/>
                  </a:lnTo>
                  <a:close/>
                </a:path>
              </a:pathLst>
            </a:custGeom>
            <a:solidFill>
              <a:srgbClr val="25283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Freeform 4">
            <a:extLst>
              <a:ext uri="{FF2B5EF4-FFF2-40B4-BE49-F238E27FC236}">
                <a16:creationId xmlns:a16="http://schemas.microsoft.com/office/drawing/2014/main" id="{77892905-D9C1-C86A-76EA-41E5D13A2351}"/>
              </a:ext>
            </a:extLst>
          </p:cNvPr>
          <p:cNvSpPr/>
          <p:nvPr/>
        </p:nvSpPr>
        <p:spPr>
          <a:xfrm>
            <a:off x="0" y="-2183"/>
            <a:ext cx="18293063" cy="1097262"/>
          </a:xfrm>
          <a:custGeom>
            <a:avLst/>
            <a:gdLst/>
            <a:ahLst/>
            <a:cxnLst/>
            <a:rect l="l" t="t" r="r" b="b"/>
            <a:pathLst>
              <a:path w="18319539" h="1097262">
                <a:moveTo>
                  <a:pt x="0" y="0"/>
                </a:moveTo>
                <a:lnTo>
                  <a:pt x="18319540" y="0"/>
                </a:lnTo>
                <a:lnTo>
                  <a:pt x="18319540" y="1097263"/>
                </a:lnTo>
                <a:lnTo>
                  <a:pt x="0" y="1097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D0163A48-3CC3-F16C-042C-25A089E20043}"/>
              </a:ext>
            </a:extLst>
          </p:cNvPr>
          <p:cNvGrpSpPr/>
          <p:nvPr/>
        </p:nvGrpSpPr>
        <p:grpSpPr>
          <a:xfrm>
            <a:off x="0" y="9633666"/>
            <a:ext cx="18301238" cy="686159"/>
            <a:chOff x="0" y="0"/>
            <a:chExt cx="24401650" cy="914879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7091AAD4-67B0-0673-8D6A-72ABC181551A}"/>
                </a:ext>
              </a:extLst>
            </p:cNvPr>
            <p:cNvSpPr/>
            <p:nvPr/>
          </p:nvSpPr>
          <p:spPr>
            <a:xfrm>
              <a:off x="0" y="0"/>
              <a:ext cx="24401653" cy="914908"/>
            </a:xfrm>
            <a:custGeom>
              <a:avLst/>
              <a:gdLst/>
              <a:ahLst/>
              <a:cxnLst/>
              <a:rect l="l" t="t" r="r" b="b"/>
              <a:pathLst>
                <a:path w="24401653" h="914908">
                  <a:moveTo>
                    <a:pt x="0" y="0"/>
                  </a:moveTo>
                  <a:lnTo>
                    <a:pt x="24401653" y="0"/>
                  </a:lnTo>
                  <a:lnTo>
                    <a:pt x="24401653" y="914908"/>
                  </a:lnTo>
                  <a:lnTo>
                    <a:pt x="0" y="914908"/>
                  </a:lnTo>
                  <a:close/>
                </a:path>
              </a:pathLst>
            </a:custGeom>
            <a:solidFill>
              <a:srgbClr val="1259A9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0EB7C76F-18DB-6899-19CC-F6ABB98DD97E}"/>
              </a:ext>
            </a:extLst>
          </p:cNvPr>
          <p:cNvSpPr txBox="1"/>
          <p:nvPr/>
        </p:nvSpPr>
        <p:spPr>
          <a:xfrm>
            <a:off x="11936415" y="9761103"/>
            <a:ext cx="5397172" cy="634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375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27" b="0" i="0" u="none" strike="noStrike" kern="1200" cap="none" spc="0" normalizeH="0" baseline="0" noProof="0" dirty="0">
                <a:ln>
                  <a:noFill/>
                </a:ln>
                <a:solidFill>
                  <a:srgbClr val="EAEAEB"/>
                </a:solidFill>
                <a:effectLst/>
                <a:uLnTx/>
                <a:uFillTx/>
                <a:latin typeface="Arial MT Pro"/>
                <a:ea typeface="Arial MT Pro"/>
                <a:cs typeface="Arial MT Pro"/>
                <a:sym typeface="Arial MT Pro"/>
              </a:rPr>
              <a:t>SantaBarbaraCA.gov</a:t>
            </a:r>
          </a:p>
        </p:txBody>
      </p:sp>
      <p:sp>
        <p:nvSpPr>
          <p:cNvPr id="8" name="Freeform 8" descr="SBCitySeal_FullColor_600px.png">
            <a:extLst>
              <a:ext uri="{FF2B5EF4-FFF2-40B4-BE49-F238E27FC236}">
                <a16:creationId xmlns:a16="http://schemas.microsoft.com/office/drawing/2014/main" id="{A17C39C1-8BFE-3BE2-5782-27CC100F6987}"/>
              </a:ext>
            </a:extLst>
          </p:cNvPr>
          <p:cNvSpPr/>
          <p:nvPr/>
        </p:nvSpPr>
        <p:spPr>
          <a:xfrm>
            <a:off x="16469351" y="158737"/>
            <a:ext cx="864236" cy="870869"/>
          </a:xfrm>
          <a:custGeom>
            <a:avLst/>
            <a:gdLst/>
            <a:ahLst/>
            <a:cxnLst/>
            <a:rect l="l" t="t" r="r" b="b"/>
            <a:pathLst>
              <a:path w="864236" h="870869">
                <a:moveTo>
                  <a:pt x="0" y="0"/>
                </a:moveTo>
                <a:lnTo>
                  <a:pt x="864236" y="0"/>
                </a:lnTo>
                <a:lnTo>
                  <a:pt x="864236" y="870869"/>
                </a:lnTo>
                <a:lnTo>
                  <a:pt x="0" y="8708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30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DD620053-1017-4AD6-3418-158271980E86}"/>
              </a:ext>
            </a:extLst>
          </p:cNvPr>
          <p:cNvSpPr txBox="1"/>
          <p:nvPr/>
        </p:nvSpPr>
        <p:spPr>
          <a:xfrm>
            <a:off x="1295400" y="9802623"/>
            <a:ext cx="1454144" cy="320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01"/>
              </a:lnSpc>
            </a:pPr>
            <a:r>
              <a:rPr lang="en-US" sz="2084" dirty="0">
                <a:solidFill>
                  <a:srgbClr val="E8E8ED"/>
                </a:solidFill>
                <a:latin typeface="Arial MT Pro"/>
                <a:ea typeface="Arial MT Pro"/>
                <a:cs typeface="Arial MT Pro"/>
                <a:sym typeface="Arial MT Pro"/>
              </a:rPr>
              <a:t>15</a:t>
            </a:r>
          </a:p>
        </p:txBody>
      </p:sp>
      <p:grpSp>
        <p:nvGrpSpPr>
          <p:cNvPr id="13" name="Group 13">
            <a:extLst>
              <a:ext uri="{FF2B5EF4-FFF2-40B4-BE49-F238E27FC236}">
                <a16:creationId xmlns:a16="http://schemas.microsoft.com/office/drawing/2014/main" id="{F3C90A45-7FDA-C511-4F80-6A2500A115DF}"/>
              </a:ext>
            </a:extLst>
          </p:cNvPr>
          <p:cNvGrpSpPr/>
          <p:nvPr/>
        </p:nvGrpSpPr>
        <p:grpSpPr>
          <a:xfrm>
            <a:off x="-76199" y="1053168"/>
            <a:ext cx="18364152" cy="8580497"/>
            <a:chOff x="0" y="-47625"/>
            <a:chExt cx="3423455" cy="3483780"/>
          </a:xfrm>
        </p:grpSpPr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D7661C1A-37DD-4D86-10BB-EA87B5FBAD6F}"/>
                </a:ext>
              </a:extLst>
            </p:cNvPr>
            <p:cNvSpPr/>
            <p:nvPr/>
          </p:nvSpPr>
          <p:spPr>
            <a:xfrm>
              <a:off x="14205" y="0"/>
              <a:ext cx="3409250" cy="3436155"/>
            </a:xfrm>
            <a:custGeom>
              <a:avLst/>
              <a:gdLst/>
              <a:ahLst/>
              <a:cxnLst/>
              <a:rect l="l" t="t" r="r" b="b"/>
              <a:pathLst>
                <a:path w="3416853" h="3436155">
                  <a:moveTo>
                    <a:pt x="0" y="0"/>
                  </a:moveTo>
                  <a:lnTo>
                    <a:pt x="3416853" y="0"/>
                  </a:lnTo>
                  <a:lnTo>
                    <a:pt x="3416853" y="3436155"/>
                  </a:lnTo>
                  <a:lnTo>
                    <a:pt x="0" y="3436155"/>
                  </a:lnTo>
                  <a:close/>
                </a:path>
              </a:pathLst>
            </a:custGeom>
            <a:solidFill>
              <a:srgbClr val="0E437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>
              <a:extLst>
                <a:ext uri="{FF2B5EF4-FFF2-40B4-BE49-F238E27FC236}">
                  <a16:creationId xmlns:a16="http://schemas.microsoft.com/office/drawing/2014/main" id="{51CC6730-1C38-515F-3377-15D554B6EBC1}"/>
                </a:ext>
              </a:extLst>
            </p:cNvPr>
            <p:cNvSpPr txBox="1"/>
            <p:nvPr/>
          </p:nvSpPr>
          <p:spPr>
            <a:xfrm>
              <a:off x="0" y="-47625"/>
              <a:ext cx="3416853" cy="34837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lvl="0" indent="0" algn="ctr">
                <a:lnSpc>
                  <a:spcPts val="2501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1" name="TextBox 37">
            <a:extLst>
              <a:ext uri="{FF2B5EF4-FFF2-40B4-BE49-F238E27FC236}">
                <a16:creationId xmlns:a16="http://schemas.microsoft.com/office/drawing/2014/main" id="{207E5C19-DCF3-DE2E-7126-954F3AC6C7AE}"/>
              </a:ext>
            </a:extLst>
          </p:cNvPr>
          <p:cNvSpPr txBox="1"/>
          <p:nvPr/>
        </p:nvSpPr>
        <p:spPr>
          <a:xfrm>
            <a:off x="2199802" y="1519192"/>
            <a:ext cx="13202482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7004"/>
              </a:lnSpc>
              <a:spcBef>
                <a:spcPct val="0"/>
              </a:spcBef>
            </a:pPr>
            <a:r>
              <a:rPr lang="en-US" sz="5837" b="1" spc="-179" dirty="0">
                <a:solidFill>
                  <a:srgbClr val="FDFDFD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Massage Therapist </a:t>
            </a:r>
            <a:r>
              <a:rPr lang="en-US" sz="5837" b="1" spc="-179" dirty="0">
                <a:solidFill>
                  <a:schemeClr val="bg1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Certifications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63FA09-FD3E-C725-784D-78EBEE5FFAC0}"/>
              </a:ext>
            </a:extLst>
          </p:cNvPr>
          <p:cNvSpPr txBox="1"/>
          <p:nvPr/>
        </p:nvSpPr>
        <p:spPr>
          <a:xfrm>
            <a:off x="762000" y="2897376"/>
            <a:ext cx="16078086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City of Santa Barbara will no longer be issuing Massage Technician permits and will require all massage therapists/technicians to obtain certification through California Massage Therapy Council.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will be a Limited Exception Certification available for those who previously were issued a Massage Technician permit by the City of Santa Barbara and are not currently certified through the California Massage Therapy Council.</a:t>
            </a:r>
          </a:p>
          <a:p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massage therapist not issued a Limited Exception Certification must comply with the California Massage Therapy Council certification requirement.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California Massage Therapy Council has established their own fee schedule and requirements for the renewal of massage therapist certifications.</a:t>
            </a:r>
          </a:p>
        </p:txBody>
      </p:sp>
      <p:pic>
        <p:nvPicPr>
          <p:cNvPr id="16" name="Picture 15" descr="Logo, icon&#10;&#10;AI-generated content may be incorrect.">
            <a:extLst>
              <a:ext uri="{FF2B5EF4-FFF2-40B4-BE49-F238E27FC236}">
                <a16:creationId xmlns:a16="http://schemas.microsoft.com/office/drawing/2014/main" id="{3CF8AE43-76F7-5C42-C2C6-17F278E0B1E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126301"/>
            <a:ext cx="864237" cy="98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632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0F4FFD-14D7-FA6D-FB00-B2EF293F9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637D6301-D2A2-5ED8-EA23-0C52BD6401C0}"/>
              </a:ext>
            </a:extLst>
          </p:cNvPr>
          <p:cNvGrpSpPr/>
          <p:nvPr/>
        </p:nvGrpSpPr>
        <p:grpSpPr>
          <a:xfrm>
            <a:off x="0" y="994706"/>
            <a:ext cx="18288000" cy="195820"/>
            <a:chOff x="0" y="0"/>
            <a:chExt cx="24431306" cy="45743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55A8DC87-1AFC-5629-B189-5B7585481B14}"/>
                </a:ext>
              </a:extLst>
            </p:cNvPr>
            <p:cNvSpPr/>
            <p:nvPr/>
          </p:nvSpPr>
          <p:spPr>
            <a:xfrm>
              <a:off x="0" y="0"/>
              <a:ext cx="24431244" cy="457454"/>
            </a:xfrm>
            <a:custGeom>
              <a:avLst/>
              <a:gdLst/>
              <a:ahLst/>
              <a:cxnLst/>
              <a:rect l="l" t="t" r="r" b="b"/>
              <a:pathLst>
                <a:path w="24431244" h="457454">
                  <a:moveTo>
                    <a:pt x="0" y="0"/>
                  </a:moveTo>
                  <a:lnTo>
                    <a:pt x="24431244" y="0"/>
                  </a:lnTo>
                  <a:lnTo>
                    <a:pt x="24431244" y="457454"/>
                  </a:lnTo>
                  <a:lnTo>
                    <a:pt x="0" y="457454"/>
                  </a:lnTo>
                  <a:close/>
                </a:path>
              </a:pathLst>
            </a:custGeom>
            <a:solidFill>
              <a:srgbClr val="25283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Freeform 4">
            <a:extLst>
              <a:ext uri="{FF2B5EF4-FFF2-40B4-BE49-F238E27FC236}">
                <a16:creationId xmlns:a16="http://schemas.microsoft.com/office/drawing/2014/main" id="{3F51CF19-5E74-C85A-C1CB-8BE119FA4D87}"/>
              </a:ext>
            </a:extLst>
          </p:cNvPr>
          <p:cNvSpPr/>
          <p:nvPr/>
        </p:nvSpPr>
        <p:spPr>
          <a:xfrm>
            <a:off x="0" y="-2183"/>
            <a:ext cx="18293063" cy="1097262"/>
          </a:xfrm>
          <a:custGeom>
            <a:avLst/>
            <a:gdLst/>
            <a:ahLst/>
            <a:cxnLst/>
            <a:rect l="l" t="t" r="r" b="b"/>
            <a:pathLst>
              <a:path w="18319539" h="1097262">
                <a:moveTo>
                  <a:pt x="0" y="0"/>
                </a:moveTo>
                <a:lnTo>
                  <a:pt x="18319540" y="0"/>
                </a:lnTo>
                <a:lnTo>
                  <a:pt x="18319540" y="1097263"/>
                </a:lnTo>
                <a:lnTo>
                  <a:pt x="0" y="1097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C554FE45-82D3-E281-39E1-A03DC8B7BE28}"/>
              </a:ext>
            </a:extLst>
          </p:cNvPr>
          <p:cNvGrpSpPr/>
          <p:nvPr/>
        </p:nvGrpSpPr>
        <p:grpSpPr>
          <a:xfrm>
            <a:off x="0" y="9633666"/>
            <a:ext cx="18301238" cy="686159"/>
            <a:chOff x="0" y="0"/>
            <a:chExt cx="24401650" cy="914879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D2E4FE57-4A0F-0E3D-B918-088BAF30AB9B}"/>
                </a:ext>
              </a:extLst>
            </p:cNvPr>
            <p:cNvSpPr/>
            <p:nvPr/>
          </p:nvSpPr>
          <p:spPr>
            <a:xfrm>
              <a:off x="0" y="0"/>
              <a:ext cx="24401653" cy="914908"/>
            </a:xfrm>
            <a:custGeom>
              <a:avLst/>
              <a:gdLst/>
              <a:ahLst/>
              <a:cxnLst/>
              <a:rect l="l" t="t" r="r" b="b"/>
              <a:pathLst>
                <a:path w="24401653" h="914908">
                  <a:moveTo>
                    <a:pt x="0" y="0"/>
                  </a:moveTo>
                  <a:lnTo>
                    <a:pt x="24401653" y="0"/>
                  </a:lnTo>
                  <a:lnTo>
                    <a:pt x="24401653" y="914908"/>
                  </a:lnTo>
                  <a:lnTo>
                    <a:pt x="0" y="914908"/>
                  </a:lnTo>
                  <a:close/>
                </a:path>
              </a:pathLst>
            </a:custGeom>
            <a:solidFill>
              <a:srgbClr val="1259A9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85ED1D51-7205-155A-165D-D31FB4EB5719}"/>
              </a:ext>
            </a:extLst>
          </p:cNvPr>
          <p:cNvSpPr txBox="1"/>
          <p:nvPr/>
        </p:nvSpPr>
        <p:spPr>
          <a:xfrm>
            <a:off x="11936415" y="9761103"/>
            <a:ext cx="5397172" cy="634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375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27" b="0" i="0" u="none" strike="noStrike" kern="1200" cap="none" spc="0" normalizeH="0" baseline="0" noProof="0" dirty="0">
                <a:ln>
                  <a:noFill/>
                </a:ln>
                <a:solidFill>
                  <a:srgbClr val="EAEAEB"/>
                </a:solidFill>
                <a:effectLst/>
                <a:uLnTx/>
                <a:uFillTx/>
                <a:latin typeface="Arial MT Pro"/>
                <a:ea typeface="Arial MT Pro"/>
                <a:cs typeface="Arial MT Pro"/>
                <a:sym typeface="Arial MT Pro"/>
              </a:rPr>
              <a:t>SantaBarbaraCA.gov</a:t>
            </a:r>
          </a:p>
        </p:txBody>
      </p:sp>
      <p:sp>
        <p:nvSpPr>
          <p:cNvPr id="8" name="Freeform 8" descr="SBCitySeal_FullColor_600px.png">
            <a:extLst>
              <a:ext uri="{FF2B5EF4-FFF2-40B4-BE49-F238E27FC236}">
                <a16:creationId xmlns:a16="http://schemas.microsoft.com/office/drawing/2014/main" id="{E3224BA7-E3A0-2223-ED49-AFDAF292DDC7}"/>
              </a:ext>
            </a:extLst>
          </p:cNvPr>
          <p:cNvSpPr/>
          <p:nvPr/>
        </p:nvSpPr>
        <p:spPr>
          <a:xfrm>
            <a:off x="16469351" y="158737"/>
            <a:ext cx="864236" cy="870869"/>
          </a:xfrm>
          <a:custGeom>
            <a:avLst/>
            <a:gdLst/>
            <a:ahLst/>
            <a:cxnLst/>
            <a:rect l="l" t="t" r="r" b="b"/>
            <a:pathLst>
              <a:path w="864236" h="870869">
                <a:moveTo>
                  <a:pt x="0" y="0"/>
                </a:moveTo>
                <a:lnTo>
                  <a:pt x="864236" y="0"/>
                </a:lnTo>
                <a:lnTo>
                  <a:pt x="864236" y="870869"/>
                </a:lnTo>
                <a:lnTo>
                  <a:pt x="0" y="8708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30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5F3D77F3-E429-38C6-F537-6147213411A8}"/>
              </a:ext>
            </a:extLst>
          </p:cNvPr>
          <p:cNvSpPr txBox="1"/>
          <p:nvPr/>
        </p:nvSpPr>
        <p:spPr>
          <a:xfrm>
            <a:off x="1295400" y="9802623"/>
            <a:ext cx="1454144" cy="320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01"/>
              </a:lnSpc>
            </a:pPr>
            <a:r>
              <a:rPr lang="en-US" sz="2084" dirty="0">
                <a:solidFill>
                  <a:srgbClr val="E8E8ED"/>
                </a:solidFill>
                <a:latin typeface="Arial MT Pro"/>
                <a:ea typeface="Arial MT Pro"/>
                <a:cs typeface="Arial MT Pro"/>
                <a:sym typeface="Arial MT Pro"/>
              </a:rPr>
              <a:t>16</a:t>
            </a:r>
          </a:p>
        </p:txBody>
      </p:sp>
      <p:grpSp>
        <p:nvGrpSpPr>
          <p:cNvPr id="11" name="Group 15">
            <a:extLst>
              <a:ext uri="{FF2B5EF4-FFF2-40B4-BE49-F238E27FC236}">
                <a16:creationId xmlns:a16="http://schemas.microsoft.com/office/drawing/2014/main" id="{F30055AA-CA59-7F59-981C-094EBBD3B10B}"/>
              </a:ext>
            </a:extLst>
          </p:cNvPr>
          <p:cNvGrpSpPr/>
          <p:nvPr/>
        </p:nvGrpSpPr>
        <p:grpSpPr>
          <a:xfrm>
            <a:off x="1028797" y="3184683"/>
            <a:ext cx="16230360" cy="5524663"/>
            <a:chOff x="-54554" y="-47625"/>
            <a:chExt cx="6871848" cy="2591141"/>
          </a:xfrm>
        </p:grpSpPr>
        <p:sp>
          <p:nvSpPr>
            <p:cNvPr id="12" name="Freeform 16">
              <a:extLst>
                <a:ext uri="{FF2B5EF4-FFF2-40B4-BE49-F238E27FC236}">
                  <a16:creationId xmlns:a16="http://schemas.microsoft.com/office/drawing/2014/main" id="{264D5C14-3EE3-F29A-FE8C-F2A8A7B072CB}"/>
                </a:ext>
              </a:extLst>
            </p:cNvPr>
            <p:cNvSpPr/>
            <p:nvPr/>
          </p:nvSpPr>
          <p:spPr>
            <a:xfrm>
              <a:off x="-54554" y="0"/>
              <a:ext cx="6871848" cy="2543516"/>
            </a:xfrm>
            <a:custGeom>
              <a:avLst/>
              <a:gdLst/>
              <a:ahLst/>
              <a:cxnLst/>
              <a:rect l="l" t="t" r="r" b="b"/>
              <a:pathLst>
                <a:path w="2559684" h="408355">
                  <a:moveTo>
                    <a:pt x="0" y="0"/>
                  </a:moveTo>
                  <a:lnTo>
                    <a:pt x="2559684" y="0"/>
                  </a:lnTo>
                  <a:lnTo>
                    <a:pt x="2559684" y="408355"/>
                  </a:lnTo>
                  <a:lnTo>
                    <a:pt x="0" y="408355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1259A9"/>
              </a:solidFill>
              <a:prstDash val="solid"/>
              <a:miter/>
            </a:ln>
          </p:spPr>
          <p:txBody>
            <a:bodyPr/>
            <a:lstStyle/>
            <a:p>
              <a:pPr algn="just"/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Allow massage therapists to remain in compliance with the massage ordinance until the new requirements are met.</a:t>
              </a: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/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What are the requirements for this Limited Exception Certification? </a:t>
              </a:r>
            </a:p>
            <a:p>
              <a:pPr algn="just"/>
              <a:endParaRPr lang="en-US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 algn="just">
                <a:buFont typeface="+mj-lt"/>
                <a:buAutoNum type="arabicPeriod"/>
              </a:pPr>
              <a:r>
                <a:rPr lang="nl-NL" sz="2400" dirty="0">
                  <a:latin typeface="Arial" panose="020B0604020202020204" pitchFamily="34" charset="0"/>
                  <a:cs typeface="Arial" panose="020B0604020202020204" pitchFamily="34" charset="0"/>
                </a:rPr>
                <a:t>Evidence of working as a massage therapist / technician in the City of Santa Barbara. </a:t>
              </a:r>
            </a:p>
            <a:p>
              <a:pPr marL="342900" indent="-342900" algn="just">
                <a:buFont typeface="+mj-lt"/>
                <a:buAutoNum type="arabicPeriod"/>
              </a:pPr>
              <a:endParaRPr lang="nl-NL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 algn="just">
                <a:buFont typeface="+mj-lt"/>
                <a:buAutoNum type="arabicPeriod"/>
              </a:pPr>
              <a:r>
                <a:rPr lang="nl-NL" sz="2400" dirty="0">
                  <a:latin typeface="Arial" panose="020B0604020202020204" pitchFamily="34" charset="0"/>
                  <a:cs typeface="Arial" panose="020B0604020202020204" pitchFamily="34" charset="0"/>
                </a:rPr>
                <a:t>Currently employed as a massage therapist / technician.</a:t>
              </a:r>
            </a:p>
            <a:p>
              <a:pPr marL="342900" indent="-342900" algn="just">
                <a:buFont typeface="+mj-lt"/>
                <a:buAutoNum type="arabicPeriod"/>
              </a:pP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 algn="just">
                <a:buFont typeface="+mj-lt"/>
                <a:buAutoNum type="arabicPeriod"/>
              </a:pPr>
              <a:r>
                <a:rPr lang="nl-NL" sz="2400" dirty="0">
                  <a:latin typeface="Arial" panose="020B0604020202020204" pitchFamily="34" charset="0"/>
                  <a:cs typeface="Arial" panose="020B0604020202020204" pitchFamily="34" charset="0"/>
                </a:rPr>
                <a:t>Evidence of certification or proof of training from a school or entity that compares to CAMTC standards.</a:t>
              </a:r>
            </a:p>
            <a:p>
              <a:pPr marL="342900" indent="-342900" algn="just">
                <a:buFont typeface="+mj-lt"/>
                <a:buAutoNum type="arabicPeriod"/>
              </a:pPr>
              <a:endParaRPr lang="nl-NL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 algn="just">
                <a:buFont typeface="+mj-lt"/>
                <a:buAutoNum type="arabicPeriod"/>
              </a:pPr>
              <a:r>
                <a:rPr lang="nl-NL" sz="2400" dirty="0">
                  <a:latin typeface="Arial" panose="020B0604020202020204" pitchFamily="34" charset="0"/>
                  <a:cs typeface="Arial" panose="020B0604020202020204" pitchFamily="34" charset="0"/>
                </a:rPr>
                <a:t>Remains in compliance with other terms of the Proposed Massage Ordinance.</a:t>
              </a:r>
            </a:p>
            <a:p>
              <a:pPr marL="342900" indent="-342900" algn="just">
                <a:buFont typeface="+mj-lt"/>
                <a:buAutoNum type="arabicPeriod"/>
              </a:pPr>
              <a:endParaRPr lang="nl-NL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 algn="just">
                <a:buFont typeface="+mj-lt"/>
                <a:buAutoNum type="arabicPeriod"/>
              </a:pPr>
              <a:r>
                <a:rPr lang="nl-NL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Must comply with CAMTC certification requirements by January 1, 2028. </a:t>
              </a:r>
            </a:p>
            <a:p>
              <a:pPr algn="just"/>
              <a:endParaRPr lang="en-US" sz="2400" dirty="0"/>
            </a:p>
            <a:p>
              <a:pPr algn="just"/>
              <a:endParaRPr lang="en-US" sz="2400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dirty="0"/>
            </a:p>
          </p:txBody>
        </p:sp>
        <p:sp>
          <p:nvSpPr>
            <p:cNvPr id="14" name="TextBox 17">
              <a:extLst>
                <a:ext uri="{FF2B5EF4-FFF2-40B4-BE49-F238E27FC236}">
                  <a16:creationId xmlns:a16="http://schemas.microsoft.com/office/drawing/2014/main" id="{D16CA197-1597-42DF-43EB-BC20FF5A40F9}"/>
                </a:ext>
              </a:extLst>
            </p:cNvPr>
            <p:cNvSpPr txBox="1"/>
            <p:nvPr/>
          </p:nvSpPr>
          <p:spPr>
            <a:xfrm>
              <a:off x="0" y="-47625"/>
              <a:ext cx="2559684" cy="4559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01"/>
                </a:lnSpc>
              </a:pPr>
              <a:endParaRPr/>
            </a:p>
          </p:txBody>
        </p:sp>
      </p:grpSp>
      <p:sp>
        <p:nvSpPr>
          <p:cNvPr id="15" name="TextBox 19">
            <a:extLst>
              <a:ext uri="{FF2B5EF4-FFF2-40B4-BE49-F238E27FC236}">
                <a16:creationId xmlns:a16="http://schemas.microsoft.com/office/drawing/2014/main" id="{7F5C8DBD-4799-D858-3070-C721C58300D0}"/>
              </a:ext>
            </a:extLst>
          </p:cNvPr>
          <p:cNvSpPr txBox="1"/>
          <p:nvPr/>
        </p:nvSpPr>
        <p:spPr>
          <a:xfrm>
            <a:off x="0" y="1577654"/>
            <a:ext cx="18287954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7004"/>
              </a:lnSpc>
              <a:spcBef>
                <a:spcPct val="0"/>
              </a:spcBef>
            </a:pPr>
            <a:r>
              <a:rPr lang="en-US" sz="5400" b="1" spc="-150" dirty="0">
                <a:solidFill>
                  <a:srgbClr val="1A3B85"/>
                </a:solidFill>
                <a:latin typeface="Arial" panose="020B0604020202020204" pitchFamily="34" charset="0"/>
                <a:cs typeface="Arial" panose="020B0604020202020204" pitchFamily="34" charset="0"/>
                <a:sym typeface="Arial MT Pro Bold"/>
              </a:rPr>
              <a:t>Massage</a:t>
            </a:r>
            <a:r>
              <a:rPr lang="en-US" sz="5837" b="1" spc="-179" dirty="0">
                <a:solidFill>
                  <a:schemeClr val="accent1">
                    <a:lumMod val="50000"/>
                  </a:schemeClr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 </a:t>
            </a:r>
            <a:r>
              <a:rPr lang="en-US" sz="5400" b="1" spc="-150" dirty="0">
                <a:solidFill>
                  <a:srgbClr val="1A3B85"/>
                </a:solidFill>
                <a:latin typeface="Arial" panose="020B0604020202020204" pitchFamily="34" charset="0"/>
                <a:cs typeface="Arial" panose="020B0604020202020204" pitchFamily="34" charset="0"/>
                <a:sym typeface="Arial MT Pro Bold"/>
              </a:rPr>
              <a:t>Therapist Limited Exception Certification</a:t>
            </a:r>
          </a:p>
        </p:txBody>
      </p:sp>
      <p:pic>
        <p:nvPicPr>
          <p:cNvPr id="13" name="Picture 12" descr="Logo, icon&#10;&#10;AI-generated content may be incorrect.">
            <a:extLst>
              <a:ext uri="{FF2B5EF4-FFF2-40B4-BE49-F238E27FC236}">
                <a16:creationId xmlns:a16="http://schemas.microsoft.com/office/drawing/2014/main" id="{2C8A1DE2-4CB0-1825-1442-257C6DC7ABC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126301"/>
            <a:ext cx="864237" cy="98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582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1E3958-B2E6-4F49-AF14-F120EAC36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2F48EBFE-DA70-3427-1175-AE2869685D68}"/>
              </a:ext>
            </a:extLst>
          </p:cNvPr>
          <p:cNvGrpSpPr/>
          <p:nvPr/>
        </p:nvGrpSpPr>
        <p:grpSpPr>
          <a:xfrm>
            <a:off x="0" y="994706"/>
            <a:ext cx="18288000" cy="195820"/>
            <a:chOff x="0" y="0"/>
            <a:chExt cx="24431306" cy="45743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A27526D-EB09-5550-C5B4-0BDCA1A029AF}"/>
                </a:ext>
              </a:extLst>
            </p:cNvPr>
            <p:cNvSpPr/>
            <p:nvPr/>
          </p:nvSpPr>
          <p:spPr>
            <a:xfrm>
              <a:off x="0" y="0"/>
              <a:ext cx="24431244" cy="457454"/>
            </a:xfrm>
            <a:custGeom>
              <a:avLst/>
              <a:gdLst/>
              <a:ahLst/>
              <a:cxnLst/>
              <a:rect l="l" t="t" r="r" b="b"/>
              <a:pathLst>
                <a:path w="24431244" h="457454">
                  <a:moveTo>
                    <a:pt x="0" y="0"/>
                  </a:moveTo>
                  <a:lnTo>
                    <a:pt x="24431244" y="0"/>
                  </a:lnTo>
                  <a:lnTo>
                    <a:pt x="24431244" y="457454"/>
                  </a:lnTo>
                  <a:lnTo>
                    <a:pt x="0" y="457454"/>
                  </a:lnTo>
                  <a:close/>
                </a:path>
              </a:pathLst>
            </a:custGeom>
            <a:solidFill>
              <a:srgbClr val="25283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Freeform 4">
            <a:extLst>
              <a:ext uri="{FF2B5EF4-FFF2-40B4-BE49-F238E27FC236}">
                <a16:creationId xmlns:a16="http://schemas.microsoft.com/office/drawing/2014/main" id="{C1072678-56AC-9EC1-9C71-0CC2F6EEB4A1}"/>
              </a:ext>
            </a:extLst>
          </p:cNvPr>
          <p:cNvSpPr/>
          <p:nvPr/>
        </p:nvSpPr>
        <p:spPr>
          <a:xfrm>
            <a:off x="0" y="-2183"/>
            <a:ext cx="18293063" cy="1097262"/>
          </a:xfrm>
          <a:custGeom>
            <a:avLst/>
            <a:gdLst/>
            <a:ahLst/>
            <a:cxnLst/>
            <a:rect l="l" t="t" r="r" b="b"/>
            <a:pathLst>
              <a:path w="18319539" h="1097262">
                <a:moveTo>
                  <a:pt x="0" y="0"/>
                </a:moveTo>
                <a:lnTo>
                  <a:pt x="18319540" y="0"/>
                </a:lnTo>
                <a:lnTo>
                  <a:pt x="18319540" y="1097263"/>
                </a:lnTo>
                <a:lnTo>
                  <a:pt x="0" y="1097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2E830271-5446-1C2E-3EDC-CCB3388CD423}"/>
              </a:ext>
            </a:extLst>
          </p:cNvPr>
          <p:cNvGrpSpPr/>
          <p:nvPr/>
        </p:nvGrpSpPr>
        <p:grpSpPr>
          <a:xfrm>
            <a:off x="0" y="9633666"/>
            <a:ext cx="18301238" cy="686159"/>
            <a:chOff x="0" y="0"/>
            <a:chExt cx="24401650" cy="914879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23EDBBAC-41AC-B0F0-8318-FC3410508E98}"/>
                </a:ext>
              </a:extLst>
            </p:cNvPr>
            <p:cNvSpPr/>
            <p:nvPr/>
          </p:nvSpPr>
          <p:spPr>
            <a:xfrm>
              <a:off x="0" y="0"/>
              <a:ext cx="24401653" cy="914908"/>
            </a:xfrm>
            <a:custGeom>
              <a:avLst/>
              <a:gdLst/>
              <a:ahLst/>
              <a:cxnLst/>
              <a:rect l="l" t="t" r="r" b="b"/>
              <a:pathLst>
                <a:path w="24401653" h="914908">
                  <a:moveTo>
                    <a:pt x="0" y="0"/>
                  </a:moveTo>
                  <a:lnTo>
                    <a:pt x="24401653" y="0"/>
                  </a:lnTo>
                  <a:lnTo>
                    <a:pt x="24401653" y="914908"/>
                  </a:lnTo>
                  <a:lnTo>
                    <a:pt x="0" y="914908"/>
                  </a:lnTo>
                  <a:close/>
                </a:path>
              </a:pathLst>
            </a:custGeom>
            <a:solidFill>
              <a:srgbClr val="1259A9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4D5DC5D0-2BE4-C6BF-57D1-8B1F1FB1A1E8}"/>
              </a:ext>
            </a:extLst>
          </p:cNvPr>
          <p:cNvSpPr txBox="1"/>
          <p:nvPr/>
        </p:nvSpPr>
        <p:spPr>
          <a:xfrm>
            <a:off x="11936415" y="9761103"/>
            <a:ext cx="5397172" cy="634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375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27" b="0" i="0" u="none" strike="noStrike" kern="1200" cap="none" spc="0" normalizeH="0" baseline="0" noProof="0" dirty="0">
                <a:ln>
                  <a:noFill/>
                </a:ln>
                <a:solidFill>
                  <a:srgbClr val="EAEAEB"/>
                </a:solidFill>
                <a:effectLst/>
                <a:uLnTx/>
                <a:uFillTx/>
                <a:latin typeface="Arial MT Pro"/>
                <a:ea typeface="Arial MT Pro"/>
                <a:cs typeface="Arial MT Pro"/>
                <a:sym typeface="Arial MT Pro"/>
              </a:rPr>
              <a:t>SantaBarbaraCA.gov</a:t>
            </a:r>
          </a:p>
        </p:txBody>
      </p:sp>
      <p:sp>
        <p:nvSpPr>
          <p:cNvPr id="8" name="Freeform 8" descr="SBCitySeal_FullColor_600px.png">
            <a:extLst>
              <a:ext uri="{FF2B5EF4-FFF2-40B4-BE49-F238E27FC236}">
                <a16:creationId xmlns:a16="http://schemas.microsoft.com/office/drawing/2014/main" id="{026C8D9A-9552-74CE-6C09-3ED0C235EF88}"/>
              </a:ext>
            </a:extLst>
          </p:cNvPr>
          <p:cNvSpPr/>
          <p:nvPr/>
        </p:nvSpPr>
        <p:spPr>
          <a:xfrm>
            <a:off x="16469351" y="158737"/>
            <a:ext cx="864236" cy="870869"/>
          </a:xfrm>
          <a:custGeom>
            <a:avLst/>
            <a:gdLst/>
            <a:ahLst/>
            <a:cxnLst/>
            <a:rect l="l" t="t" r="r" b="b"/>
            <a:pathLst>
              <a:path w="864236" h="870869">
                <a:moveTo>
                  <a:pt x="0" y="0"/>
                </a:moveTo>
                <a:lnTo>
                  <a:pt x="864236" y="0"/>
                </a:lnTo>
                <a:lnTo>
                  <a:pt x="864236" y="870869"/>
                </a:lnTo>
                <a:lnTo>
                  <a:pt x="0" y="8708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30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59E1EFE3-B97B-4435-AF53-474AEB472281}"/>
              </a:ext>
            </a:extLst>
          </p:cNvPr>
          <p:cNvSpPr txBox="1"/>
          <p:nvPr/>
        </p:nvSpPr>
        <p:spPr>
          <a:xfrm>
            <a:off x="1295400" y="9802623"/>
            <a:ext cx="1454144" cy="320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01"/>
              </a:lnSpc>
            </a:pPr>
            <a:r>
              <a:rPr lang="en-US" sz="2084" dirty="0">
                <a:solidFill>
                  <a:srgbClr val="E8E8ED"/>
                </a:solidFill>
                <a:latin typeface="Arial MT Pro"/>
                <a:ea typeface="Arial MT Pro"/>
                <a:cs typeface="Arial MT Pro"/>
                <a:sym typeface="Arial MT Pro"/>
              </a:rPr>
              <a:t>17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3500F3F-D5B8-6091-4300-FB05CA5A18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856747"/>
              </p:ext>
            </p:extLst>
          </p:nvPr>
        </p:nvGraphicFramePr>
        <p:xfrm>
          <a:off x="3033745" y="2642945"/>
          <a:ext cx="12255945" cy="39075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9880">
                  <a:extLst>
                    <a:ext uri="{9D8B030D-6E8A-4147-A177-3AD203B41FA5}">
                      <a16:colId xmlns:a16="http://schemas.microsoft.com/office/drawing/2014/main" val="88564465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1292187992"/>
                    </a:ext>
                  </a:extLst>
                </a:gridCol>
                <a:gridCol w="5431465">
                  <a:extLst>
                    <a:ext uri="{9D8B030D-6E8A-4147-A177-3AD203B41FA5}">
                      <a16:colId xmlns:a16="http://schemas.microsoft.com/office/drawing/2014/main" val="2275254592"/>
                    </a:ext>
                  </a:extLst>
                </a:gridCol>
              </a:tblGrid>
              <a:tr h="110217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Permit 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Current Fees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Proposed Annual Fees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0531808"/>
                  </a:ext>
                </a:extLst>
              </a:tr>
              <a:tr h="89795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Massage Establishments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$25.00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$375.00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5954299"/>
                  </a:ext>
                </a:extLst>
              </a:tr>
              <a:tr h="805220">
                <a:tc>
                  <a:txBody>
                    <a:bodyPr/>
                    <a:lstStyle/>
                    <a:p>
                      <a:r>
                        <a:rPr lang="en-US" sz="3200" dirty="0"/>
                        <a:t>Sole Proprietors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$25.00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$275.00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8324685"/>
                  </a:ext>
                </a:extLst>
              </a:tr>
              <a:tr h="1102176">
                <a:tc>
                  <a:txBody>
                    <a:bodyPr/>
                    <a:lstStyle/>
                    <a:p>
                      <a:r>
                        <a:rPr lang="en-US" sz="3200" dirty="0"/>
                        <a:t>Massage Therapists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$25.00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Review CAMTC Fee Schedule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5280088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627F9582-6D90-D574-380C-A759DFA6252E}"/>
              </a:ext>
            </a:extLst>
          </p:cNvPr>
          <p:cNvSpPr txBox="1"/>
          <p:nvPr/>
        </p:nvSpPr>
        <p:spPr>
          <a:xfrm>
            <a:off x="1298457" y="7471498"/>
            <a:ext cx="153893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For more information regarding massage therapist certification fees, visit the California Massage Therapy Council’s website </a:t>
            </a:r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http://camtc.org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6" name="TextBox 12">
            <a:extLst>
              <a:ext uri="{FF2B5EF4-FFF2-40B4-BE49-F238E27FC236}">
                <a16:creationId xmlns:a16="http://schemas.microsoft.com/office/drawing/2014/main" id="{0B5859D2-75C5-FE79-9727-17DD071EBB8A}"/>
              </a:ext>
            </a:extLst>
          </p:cNvPr>
          <p:cNvSpPr txBox="1"/>
          <p:nvPr/>
        </p:nvSpPr>
        <p:spPr>
          <a:xfrm>
            <a:off x="310253" y="1517198"/>
            <a:ext cx="17646082" cy="7694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03"/>
              </a:lnSpc>
            </a:pPr>
            <a:r>
              <a:rPr lang="en-US" sz="5003" b="1" dirty="0">
                <a:solidFill>
                  <a:srgbClr val="0E437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PERMIT FEES</a:t>
            </a:r>
          </a:p>
        </p:txBody>
      </p:sp>
      <p:pic>
        <p:nvPicPr>
          <p:cNvPr id="11" name="Picture 10" descr="Logo, icon&#10;&#10;AI-generated content may be incorrect.">
            <a:extLst>
              <a:ext uri="{FF2B5EF4-FFF2-40B4-BE49-F238E27FC236}">
                <a16:creationId xmlns:a16="http://schemas.microsoft.com/office/drawing/2014/main" id="{FD79996E-68C4-CF0D-F398-60F4BAAFDE6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126301"/>
            <a:ext cx="864237" cy="98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7433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AEC3CE-EC1D-DD01-93B2-CF92CF23A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6471DEC2-A8EB-579B-1B59-9BC7723D52B3}"/>
              </a:ext>
            </a:extLst>
          </p:cNvPr>
          <p:cNvGrpSpPr/>
          <p:nvPr/>
        </p:nvGrpSpPr>
        <p:grpSpPr>
          <a:xfrm>
            <a:off x="0" y="994706"/>
            <a:ext cx="18288000" cy="195820"/>
            <a:chOff x="0" y="0"/>
            <a:chExt cx="24431306" cy="45743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996A9989-F6EE-2B16-F47D-CA5AC321138F}"/>
                </a:ext>
              </a:extLst>
            </p:cNvPr>
            <p:cNvSpPr/>
            <p:nvPr/>
          </p:nvSpPr>
          <p:spPr>
            <a:xfrm>
              <a:off x="0" y="0"/>
              <a:ext cx="24431244" cy="457454"/>
            </a:xfrm>
            <a:custGeom>
              <a:avLst/>
              <a:gdLst/>
              <a:ahLst/>
              <a:cxnLst/>
              <a:rect l="l" t="t" r="r" b="b"/>
              <a:pathLst>
                <a:path w="24431244" h="457454">
                  <a:moveTo>
                    <a:pt x="0" y="0"/>
                  </a:moveTo>
                  <a:lnTo>
                    <a:pt x="24431244" y="0"/>
                  </a:lnTo>
                  <a:lnTo>
                    <a:pt x="24431244" y="457454"/>
                  </a:lnTo>
                  <a:lnTo>
                    <a:pt x="0" y="457454"/>
                  </a:lnTo>
                  <a:close/>
                </a:path>
              </a:pathLst>
            </a:custGeom>
            <a:solidFill>
              <a:srgbClr val="25283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Freeform 4">
            <a:extLst>
              <a:ext uri="{FF2B5EF4-FFF2-40B4-BE49-F238E27FC236}">
                <a16:creationId xmlns:a16="http://schemas.microsoft.com/office/drawing/2014/main" id="{1023401A-1B49-5B39-BAF8-4AF0CA841BAB}"/>
              </a:ext>
            </a:extLst>
          </p:cNvPr>
          <p:cNvSpPr/>
          <p:nvPr/>
        </p:nvSpPr>
        <p:spPr>
          <a:xfrm>
            <a:off x="0" y="-2183"/>
            <a:ext cx="18293063" cy="1097262"/>
          </a:xfrm>
          <a:custGeom>
            <a:avLst/>
            <a:gdLst/>
            <a:ahLst/>
            <a:cxnLst/>
            <a:rect l="l" t="t" r="r" b="b"/>
            <a:pathLst>
              <a:path w="18319539" h="1097262">
                <a:moveTo>
                  <a:pt x="0" y="0"/>
                </a:moveTo>
                <a:lnTo>
                  <a:pt x="18319540" y="0"/>
                </a:lnTo>
                <a:lnTo>
                  <a:pt x="18319540" y="1097263"/>
                </a:lnTo>
                <a:lnTo>
                  <a:pt x="0" y="1097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0D06BA9E-70C6-0FE9-B69E-D0871752479D}"/>
              </a:ext>
            </a:extLst>
          </p:cNvPr>
          <p:cNvGrpSpPr/>
          <p:nvPr/>
        </p:nvGrpSpPr>
        <p:grpSpPr>
          <a:xfrm>
            <a:off x="0" y="9633666"/>
            <a:ext cx="18301238" cy="686159"/>
            <a:chOff x="0" y="0"/>
            <a:chExt cx="24401650" cy="914879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DFAF69ED-FB70-78BC-D0B1-709A7100FB5B}"/>
                </a:ext>
              </a:extLst>
            </p:cNvPr>
            <p:cNvSpPr/>
            <p:nvPr/>
          </p:nvSpPr>
          <p:spPr>
            <a:xfrm>
              <a:off x="0" y="0"/>
              <a:ext cx="24401653" cy="914908"/>
            </a:xfrm>
            <a:custGeom>
              <a:avLst/>
              <a:gdLst/>
              <a:ahLst/>
              <a:cxnLst/>
              <a:rect l="l" t="t" r="r" b="b"/>
              <a:pathLst>
                <a:path w="24401653" h="914908">
                  <a:moveTo>
                    <a:pt x="0" y="0"/>
                  </a:moveTo>
                  <a:lnTo>
                    <a:pt x="24401653" y="0"/>
                  </a:lnTo>
                  <a:lnTo>
                    <a:pt x="24401653" y="914908"/>
                  </a:lnTo>
                  <a:lnTo>
                    <a:pt x="0" y="914908"/>
                  </a:lnTo>
                  <a:close/>
                </a:path>
              </a:pathLst>
            </a:custGeom>
            <a:solidFill>
              <a:srgbClr val="1259A9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AA3407CF-2A3F-8A6F-201B-B7BFB94E8EFE}"/>
              </a:ext>
            </a:extLst>
          </p:cNvPr>
          <p:cNvSpPr txBox="1"/>
          <p:nvPr/>
        </p:nvSpPr>
        <p:spPr>
          <a:xfrm>
            <a:off x="11936415" y="9761103"/>
            <a:ext cx="5397172" cy="634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375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27" b="0" i="0" u="none" strike="noStrike" kern="1200" cap="none" spc="0" normalizeH="0" baseline="0" noProof="0" dirty="0">
                <a:ln>
                  <a:noFill/>
                </a:ln>
                <a:solidFill>
                  <a:srgbClr val="EAEAEB"/>
                </a:solidFill>
                <a:effectLst/>
                <a:uLnTx/>
                <a:uFillTx/>
                <a:latin typeface="Arial MT Pro"/>
                <a:ea typeface="Arial MT Pro"/>
                <a:cs typeface="Arial MT Pro"/>
                <a:sym typeface="Arial MT Pro"/>
              </a:rPr>
              <a:t>SantaBarbaraCA.gov</a:t>
            </a:r>
          </a:p>
        </p:txBody>
      </p:sp>
      <p:sp>
        <p:nvSpPr>
          <p:cNvPr id="8" name="Freeform 8" descr="SBCitySeal_FullColor_600px.png">
            <a:extLst>
              <a:ext uri="{FF2B5EF4-FFF2-40B4-BE49-F238E27FC236}">
                <a16:creationId xmlns:a16="http://schemas.microsoft.com/office/drawing/2014/main" id="{43C0E82C-A0BF-4689-2BF3-46B35246B422}"/>
              </a:ext>
            </a:extLst>
          </p:cNvPr>
          <p:cNvSpPr/>
          <p:nvPr/>
        </p:nvSpPr>
        <p:spPr>
          <a:xfrm>
            <a:off x="16469351" y="158737"/>
            <a:ext cx="864236" cy="870869"/>
          </a:xfrm>
          <a:custGeom>
            <a:avLst/>
            <a:gdLst/>
            <a:ahLst/>
            <a:cxnLst/>
            <a:rect l="l" t="t" r="r" b="b"/>
            <a:pathLst>
              <a:path w="864236" h="870869">
                <a:moveTo>
                  <a:pt x="0" y="0"/>
                </a:moveTo>
                <a:lnTo>
                  <a:pt x="864236" y="0"/>
                </a:lnTo>
                <a:lnTo>
                  <a:pt x="864236" y="870869"/>
                </a:lnTo>
                <a:lnTo>
                  <a:pt x="0" y="8708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30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53381F5A-A57A-8420-A1B4-0B0D1F71B772}"/>
              </a:ext>
            </a:extLst>
          </p:cNvPr>
          <p:cNvSpPr txBox="1"/>
          <p:nvPr/>
        </p:nvSpPr>
        <p:spPr>
          <a:xfrm>
            <a:off x="1295400" y="9802623"/>
            <a:ext cx="1454144" cy="320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01"/>
              </a:lnSpc>
            </a:pPr>
            <a:r>
              <a:rPr lang="en-US" sz="2084" dirty="0">
                <a:solidFill>
                  <a:srgbClr val="E8E8ED"/>
                </a:solidFill>
                <a:latin typeface="Arial MT Pro"/>
                <a:ea typeface="Arial MT Pro"/>
                <a:cs typeface="Arial MT Pro"/>
                <a:sym typeface="Arial MT Pro"/>
              </a:rPr>
              <a:t>18</a:t>
            </a:r>
          </a:p>
        </p:txBody>
      </p:sp>
      <p:sp>
        <p:nvSpPr>
          <p:cNvPr id="11" name="TextBox 41">
            <a:extLst>
              <a:ext uri="{FF2B5EF4-FFF2-40B4-BE49-F238E27FC236}">
                <a16:creationId xmlns:a16="http://schemas.microsoft.com/office/drawing/2014/main" id="{D2012D15-1C89-FBB5-FF51-935B58F423C7}"/>
              </a:ext>
            </a:extLst>
          </p:cNvPr>
          <p:cNvSpPr txBox="1"/>
          <p:nvPr/>
        </p:nvSpPr>
        <p:spPr>
          <a:xfrm>
            <a:off x="3300350" y="1574380"/>
            <a:ext cx="12503730" cy="7566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71"/>
              </a:lnSpc>
              <a:spcBef>
                <a:spcPct val="0"/>
              </a:spcBef>
            </a:pPr>
            <a:r>
              <a:rPr lang="en-US" sz="5400" b="1" spc="-150" dirty="0">
                <a:solidFill>
                  <a:srgbClr val="1A3B85"/>
                </a:solidFill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</a:rPr>
              <a:t>Additional Resources</a:t>
            </a:r>
          </a:p>
        </p:txBody>
      </p:sp>
      <p:sp>
        <p:nvSpPr>
          <p:cNvPr id="12" name="TextBox 39">
            <a:extLst>
              <a:ext uri="{FF2B5EF4-FFF2-40B4-BE49-F238E27FC236}">
                <a16:creationId xmlns:a16="http://schemas.microsoft.com/office/drawing/2014/main" id="{25888F45-4114-C64F-EBC2-DAF83304F7F1}"/>
              </a:ext>
            </a:extLst>
          </p:cNvPr>
          <p:cNvSpPr txBox="1"/>
          <p:nvPr/>
        </p:nvSpPr>
        <p:spPr>
          <a:xfrm>
            <a:off x="1143000" y="2400300"/>
            <a:ext cx="16001999" cy="69469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just">
              <a:lnSpc>
                <a:spcPts val="3920"/>
              </a:lnSpc>
              <a:spcBef>
                <a:spcPct val="0"/>
              </a:spcBef>
            </a:pPr>
            <a:endParaRPr lang="en-US" sz="3200" spc="-100" dirty="0">
              <a:solidFill>
                <a:schemeClr val="tx2"/>
              </a:solidFill>
              <a:latin typeface="Arial" panose="020B0604020202020204" pitchFamily="34" charset="0"/>
              <a:ea typeface="Arial MT Pro Bold"/>
              <a:cs typeface="Arial" panose="020B0604020202020204" pitchFamily="34" charset="0"/>
              <a:sym typeface="Arial MT Pro Bold"/>
            </a:endParaRPr>
          </a:p>
          <a:p>
            <a:pPr lvl="0" algn="just">
              <a:lnSpc>
                <a:spcPts val="3920"/>
              </a:lnSpc>
              <a:spcBef>
                <a:spcPct val="0"/>
              </a:spcBef>
            </a:pPr>
            <a:r>
              <a:rPr lang="en-US" sz="3200" b="1" u="sng" spc="-100" dirty="0">
                <a:solidFill>
                  <a:schemeClr val="tx2"/>
                </a:solidFill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</a:rPr>
              <a:t>Santa Barbara Police Department</a:t>
            </a:r>
          </a:p>
          <a:p>
            <a:pPr lvl="0" algn="just">
              <a:lnSpc>
                <a:spcPts val="3920"/>
              </a:lnSpc>
              <a:spcBef>
                <a:spcPct val="0"/>
              </a:spcBef>
            </a:pPr>
            <a:r>
              <a:rPr lang="en-US" sz="2800" spc="-100" dirty="0"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</a:rPr>
              <a:t>For Questions Email:</a:t>
            </a:r>
            <a:r>
              <a:rPr lang="en-US" sz="2800" spc="-100" dirty="0">
                <a:solidFill>
                  <a:schemeClr val="tx2"/>
                </a:solidFill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</a:rPr>
              <a:t> </a:t>
            </a:r>
            <a:r>
              <a:rPr lang="en-US" sz="2800" spc="-100" dirty="0">
                <a:solidFill>
                  <a:schemeClr val="tx2"/>
                </a:solidFill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  <a:hlinkClick r:id="rId4"/>
              </a:rPr>
              <a:t>permits@sbpd.com</a:t>
            </a:r>
            <a:endParaRPr lang="en-US" sz="2800" spc="-100" dirty="0">
              <a:solidFill>
                <a:schemeClr val="tx2"/>
              </a:solidFill>
              <a:latin typeface="Arial" panose="020B0604020202020204" pitchFamily="34" charset="0"/>
              <a:ea typeface="Arial MT Pro Bold"/>
              <a:cs typeface="Arial" panose="020B0604020202020204" pitchFamily="34" charset="0"/>
              <a:sym typeface="Arial MT Pro Bold"/>
            </a:endParaRPr>
          </a:p>
          <a:p>
            <a:pPr lvl="0" algn="just">
              <a:lnSpc>
                <a:spcPts val="3920"/>
              </a:lnSpc>
              <a:spcBef>
                <a:spcPct val="0"/>
              </a:spcBef>
            </a:pPr>
            <a:r>
              <a:rPr lang="en-US" sz="2800" spc="-100" dirty="0"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</a:rPr>
              <a:t>Proposed Massage Ordinance Updates at: </a:t>
            </a:r>
          </a:p>
          <a:p>
            <a:pPr lvl="0" algn="just">
              <a:lnSpc>
                <a:spcPts val="3920"/>
              </a:lnSpc>
              <a:spcBef>
                <a:spcPct val="0"/>
              </a:spcBef>
            </a:pPr>
            <a:r>
              <a:rPr lang="en-US" sz="2800" spc="-100" dirty="0">
                <a:solidFill>
                  <a:schemeClr val="tx2"/>
                </a:solidFill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  <a:hlinkClick r:id="rId5"/>
              </a:rPr>
              <a:t>https://santabarbaraca.gov/proposed-massage-ordinance-information</a:t>
            </a:r>
            <a:endParaRPr lang="en-US" sz="2800" spc="-100" dirty="0">
              <a:solidFill>
                <a:schemeClr val="tx2"/>
              </a:solidFill>
              <a:latin typeface="Arial" panose="020B0604020202020204" pitchFamily="34" charset="0"/>
              <a:ea typeface="Arial MT Pro Bold"/>
              <a:cs typeface="Arial" panose="020B0604020202020204" pitchFamily="34" charset="0"/>
              <a:sym typeface="Arial MT Pro Bold"/>
            </a:endParaRPr>
          </a:p>
          <a:p>
            <a:pPr lvl="1" algn="just">
              <a:lnSpc>
                <a:spcPts val="3920"/>
              </a:lnSpc>
              <a:spcBef>
                <a:spcPct val="0"/>
              </a:spcBef>
            </a:pPr>
            <a:endParaRPr lang="en-US" sz="3200" spc="-100" dirty="0">
              <a:solidFill>
                <a:schemeClr val="tx2"/>
              </a:solidFill>
              <a:latin typeface="Arial" panose="020B0604020202020204" pitchFamily="34" charset="0"/>
              <a:ea typeface="Arial MT Pro Bold"/>
              <a:cs typeface="Arial" panose="020B0604020202020204" pitchFamily="34" charset="0"/>
              <a:sym typeface="Arial MT Pro Bold"/>
            </a:endParaRPr>
          </a:p>
          <a:p>
            <a:pPr algn="just">
              <a:lnSpc>
                <a:spcPts val="3920"/>
              </a:lnSpc>
              <a:spcBef>
                <a:spcPct val="0"/>
              </a:spcBef>
            </a:pPr>
            <a:r>
              <a:rPr lang="en-US" sz="3200" b="1" u="sng" spc="-100" dirty="0">
                <a:solidFill>
                  <a:schemeClr val="tx2"/>
                </a:solidFill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</a:rPr>
              <a:t>Massage Therapy Act – </a:t>
            </a:r>
            <a:r>
              <a:rPr lang="en-US" sz="3200" u="sng" spc="-100" dirty="0">
                <a:solidFill>
                  <a:schemeClr val="tx2"/>
                </a:solidFill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</a:rPr>
              <a:t>California Legislative Information</a:t>
            </a:r>
          </a:p>
          <a:p>
            <a:pPr lvl="0" algn="just">
              <a:lnSpc>
                <a:spcPts val="3920"/>
              </a:lnSpc>
              <a:spcBef>
                <a:spcPct val="0"/>
              </a:spcBef>
            </a:pPr>
            <a:r>
              <a:rPr lang="en-US" sz="2800" spc="-100" dirty="0">
                <a:solidFill>
                  <a:schemeClr val="tx2"/>
                </a:solidFill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  <a:hlinkClick r:id="rId6"/>
              </a:rPr>
              <a:t>https://leginfo.legislature.ca.gov/faces/codes_displaySection.xhtml?sectionNum=4600.&amp;lawCode=BPC</a:t>
            </a:r>
            <a:endParaRPr lang="en-US" sz="2800" spc="-100" dirty="0">
              <a:solidFill>
                <a:schemeClr val="tx2"/>
              </a:solidFill>
              <a:latin typeface="Arial" panose="020B0604020202020204" pitchFamily="34" charset="0"/>
              <a:ea typeface="Arial MT Pro Bold"/>
              <a:cs typeface="Arial" panose="020B0604020202020204" pitchFamily="34" charset="0"/>
              <a:sym typeface="Arial MT Pro Bold"/>
            </a:endParaRPr>
          </a:p>
          <a:p>
            <a:pPr marL="457200" lvl="0" indent="-457200" algn="just">
              <a:lnSpc>
                <a:spcPts val="392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200" b="1" u="sng" spc="-100" dirty="0">
              <a:solidFill>
                <a:schemeClr val="tx2"/>
              </a:solidFill>
              <a:latin typeface="Arial" panose="020B0604020202020204" pitchFamily="34" charset="0"/>
              <a:ea typeface="Arial MT Pro Bold"/>
              <a:cs typeface="Arial" panose="020B0604020202020204" pitchFamily="34" charset="0"/>
              <a:sym typeface="Arial MT Pro Bold"/>
            </a:endParaRPr>
          </a:p>
          <a:p>
            <a:pPr lvl="0" algn="just">
              <a:lnSpc>
                <a:spcPts val="3920"/>
              </a:lnSpc>
              <a:spcBef>
                <a:spcPct val="0"/>
              </a:spcBef>
            </a:pPr>
            <a:r>
              <a:rPr lang="en-US" sz="3200" b="1" u="sng" spc="-100" dirty="0">
                <a:solidFill>
                  <a:schemeClr val="tx2"/>
                </a:solidFill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</a:rPr>
              <a:t>California Massage Therapy Council</a:t>
            </a:r>
          </a:p>
          <a:p>
            <a:pPr lvl="0" algn="just">
              <a:lnSpc>
                <a:spcPts val="3920"/>
              </a:lnSpc>
              <a:spcBef>
                <a:spcPct val="0"/>
              </a:spcBef>
            </a:pPr>
            <a:r>
              <a:rPr lang="en-US" sz="2800" spc="-100" dirty="0"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</a:rPr>
              <a:t>Website: </a:t>
            </a:r>
            <a:r>
              <a:rPr lang="en-US" sz="2800" spc="-100" dirty="0">
                <a:solidFill>
                  <a:schemeClr val="tx2"/>
                </a:solidFill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  <a:hlinkClick r:id="rId7"/>
              </a:rPr>
              <a:t>http://camtc.org</a:t>
            </a:r>
            <a:endParaRPr lang="en-US" sz="2800" spc="-100" dirty="0">
              <a:solidFill>
                <a:schemeClr val="tx2"/>
              </a:solidFill>
              <a:latin typeface="Arial" panose="020B0604020202020204" pitchFamily="34" charset="0"/>
              <a:ea typeface="Arial MT Pro Bold"/>
              <a:cs typeface="Arial" panose="020B0604020202020204" pitchFamily="34" charset="0"/>
              <a:sym typeface="Arial MT Pro Bold"/>
            </a:endParaRPr>
          </a:p>
          <a:p>
            <a:pPr algn="just">
              <a:lnSpc>
                <a:spcPts val="3920"/>
              </a:lnSpc>
              <a:spcBef>
                <a:spcPct val="0"/>
              </a:spcBef>
            </a:pPr>
            <a:r>
              <a:rPr lang="en-US" sz="2800" spc="-100" dirty="0">
                <a:latin typeface="Arial" panose="020B0604020202020204" pitchFamily="34" charset="0"/>
                <a:cs typeface="Arial" panose="020B0604020202020204" pitchFamily="34" charset="0"/>
                <a:sym typeface="Arial MT Pro Bold"/>
              </a:rPr>
              <a:t>Email: </a:t>
            </a:r>
            <a:r>
              <a:rPr lang="en-US" sz="2800" spc="-100" dirty="0">
                <a:latin typeface="Arial" panose="020B0604020202020204" pitchFamily="34" charset="0"/>
                <a:cs typeface="Arial" panose="020B0604020202020204" pitchFamily="34" charset="0"/>
                <a:sym typeface="Arial MT Pro Bold"/>
                <a:hlinkClick r:id="rId8"/>
              </a:rPr>
              <a:t>info@camtc.org</a:t>
            </a:r>
            <a:endParaRPr lang="en-US" sz="2800" spc="-100" dirty="0">
              <a:latin typeface="Arial" panose="020B0604020202020204" pitchFamily="34" charset="0"/>
              <a:cs typeface="Arial" panose="020B0604020202020204" pitchFamily="34" charset="0"/>
              <a:sym typeface="Arial MT Pro Bold"/>
            </a:endParaRPr>
          </a:p>
          <a:p>
            <a:pPr marL="0" lvl="0" indent="0" algn="l">
              <a:lnSpc>
                <a:spcPts val="3920"/>
              </a:lnSpc>
              <a:spcBef>
                <a:spcPct val="0"/>
              </a:spcBef>
            </a:pPr>
            <a:endParaRPr lang="en-US" sz="2800" spc="-100" dirty="0">
              <a:solidFill>
                <a:schemeClr val="tx2"/>
              </a:solidFill>
              <a:latin typeface="Arial" panose="020B0604020202020204" pitchFamily="34" charset="0"/>
              <a:ea typeface="Arial MT Pro Bold"/>
              <a:cs typeface="Arial" panose="020B0604020202020204" pitchFamily="34" charset="0"/>
              <a:sym typeface="Arial MT Pro Bold"/>
            </a:endParaRPr>
          </a:p>
          <a:p>
            <a:pPr marL="0" lvl="0" indent="0" algn="l">
              <a:lnSpc>
                <a:spcPts val="3920"/>
              </a:lnSpc>
              <a:spcBef>
                <a:spcPct val="0"/>
              </a:spcBef>
            </a:pPr>
            <a:endParaRPr lang="en-US" sz="2400" u="none" strike="noStrike" spc="-100" dirty="0">
              <a:solidFill>
                <a:schemeClr val="tx2"/>
              </a:solidFill>
              <a:latin typeface="Arial" panose="020B0604020202020204" pitchFamily="34" charset="0"/>
              <a:ea typeface="Arial MT Pro Bold"/>
              <a:cs typeface="Arial" panose="020B0604020202020204" pitchFamily="34" charset="0"/>
              <a:sym typeface="Arial MT Pro Bold"/>
            </a:endParaRPr>
          </a:p>
        </p:txBody>
      </p:sp>
      <p:pic>
        <p:nvPicPr>
          <p:cNvPr id="13" name="Picture 12" descr="Logo, icon&#10;&#10;AI-generated content may be incorrect.">
            <a:extLst>
              <a:ext uri="{FF2B5EF4-FFF2-40B4-BE49-F238E27FC236}">
                <a16:creationId xmlns:a16="http://schemas.microsoft.com/office/drawing/2014/main" id="{17F5FC96-D952-29DD-4721-246A9E62381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126301"/>
            <a:ext cx="864237" cy="98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4602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B4291F-D8C0-6C16-3373-230AA3868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E2E440C-5205-FCBA-52D0-6974364996CE}"/>
              </a:ext>
            </a:extLst>
          </p:cNvPr>
          <p:cNvGrpSpPr/>
          <p:nvPr/>
        </p:nvGrpSpPr>
        <p:grpSpPr>
          <a:xfrm>
            <a:off x="0" y="994706"/>
            <a:ext cx="18288000" cy="195820"/>
            <a:chOff x="0" y="0"/>
            <a:chExt cx="24431306" cy="45743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0E473928-80B4-9A51-F93A-4CF6AC4236DE}"/>
                </a:ext>
              </a:extLst>
            </p:cNvPr>
            <p:cNvSpPr/>
            <p:nvPr/>
          </p:nvSpPr>
          <p:spPr>
            <a:xfrm>
              <a:off x="0" y="0"/>
              <a:ext cx="24431244" cy="457454"/>
            </a:xfrm>
            <a:custGeom>
              <a:avLst/>
              <a:gdLst/>
              <a:ahLst/>
              <a:cxnLst/>
              <a:rect l="l" t="t" r="r" b="b"/>
              <a:pathLst>
                <a:path w="24431244" h="457454">
                  <a:moveTo>
                    <a:pt x="0" y="0"/>
                  </a:moveTo>
                  <a:lnTo>
                    <a:pt x="24431244" y="0"/>
                  </a:lnTo>
                  <a:lnTo>
                    <a:pt x="24431244" y="457454"/>
                  </a:lnTo>
                  <a:lnTo>
                    <a:pt x="0" y="457454"/>
                  </a:lnTo>
                  <a:close/>
                </a:path>
              </a:pathLst>
            </a:custGeom>
            <a:solidFill>
              <a:srgbClr val="25283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Freeform 4">
            <a:extLst>
              <a:ext uri="{FF2B5EF4-FFF2-40B4-BE49-F238E27FC236}">
                <a16:creationId xmlns:a16="http://schemas.microsoft.com/office/drawing/2014/main" id="{C2A6F764-63B3-C11E-9874-26D3E1F6C9BE}"/>
              </a:ext>
            </a:extLst>
          </p:cNvPr>
          <p:cNvSpPr/>
          <p:nvPr/>
        </p:nvSpPr>
        <p:spPr>
          <a:xfrm>
            <a:off x="0" y="-2183"/>
            <a:ext cx="18293063" cy="1097262"/>
          </a:xfrm>
          <a:custGeom>
            <a:avLst/>
            <a:gdLst/>
            <a:ahLst/>
            <a:cxnLst/>
            <a:rect l="l" t="t" r="r" b="b"/>
            <a:pathLst>
              <a:path w="18319539" h="1097262">
                <a:moveTo>
                  <a:pt x="0" y="0"/>
                </a:moveTo>
                <a:lnTo>
                  <a:pt x="18319540" y="0"/>
                </a:lnTo>
                <a:lnTo>
                  <a:pt x="18319540" y="1097263"/>
                </a:lnTo>
                <a:lnTo>
                  <a:pt x="0" y="1097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4C26ABE6-3CDD-83A1-1AE3-C9F6ABFBB9D4}"/>
              </a:ext>
            </a:extLst>
          </p:cNvPr>
          <p:cNvGrpSpPr/>
          <p:nvPr/>
        </p:nvGrpSpPr>
        <p:grpSpPr>
          <a:xfrm>
            <a:off x="0" y="9633666"/>
            <a:ext cx="18301238" cy="686159"/>
            <a:chOff x="0" y="0"/>
            <a:chExt cx="24401650" cy="914879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DF01ACEB-5E70-CA01-1D23-71725367D066}"/>
                </a:ext>
              </a:extLst>
            </p:cNvPr>
            <p:cNvSpPr/>
            <p:nvPr/>
          </p:nvSpPr>
          <p:spPr>
            <a:xfrm>
              <a:off x="0" y="0"/>
              <a:ext cx="24401653" cy="914908"/>
            </a:xfrm>
            <a:custGeom>
              <a:avLst/>
              <a:gdLst/>
              <a:ahLst/>
              <a:cxnLst/>
              <a:rect l="l" t="t" r="r" b="b"/>
              <a:pathLst>
                <a:path w="24401653" h="914908">
                  <a:moveTo>
                    <a:pt x="0" y="0"/>
                  </a:moveTo>
                  <a:lnTo>
                    <a:pt x="24401653" y="0"/>
                  </a:lnTo>
                  <a:lnTo>
                    <a:pt x="24401653" y="914908"/>
                  </a:lnTo>
                  <a:lnTo>
                    <a:pt x="0" y="914908"/>
                  </a:lnTo>
                  <a:close/>
                </a:path>
              </a:pathLst>
            </a:custGeom>
            <a:solidFill>
              <a:srgbClr val="1259A9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173336C8-1511-528B-C6A2-77E66496B546}"/>
              </a:ext>
            </a:extLst>
          </p:cNvPr>
          <p:cNvSpPr txBox="1"/>
          <p:nvPr/>
        </p:nvSpPr>
        <p:spPr>
          <a:xfrm>
            <a:off x="11936415" y="9761103"/>
            <a:ext cx="5397172" cy="634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375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27" b="0" i="0" u="none" strike="noStrike" kern="1200" cap="none" spc="0" normalizeH="0" baseline="0" noProof="0" dirty="0">
                <a:ln>
                  <a:noFill/>
                </a:ln>
                <a:solidFill>
                  <a:srgbClr val="EAEAEB"/>
                </a:solidFill>
                <a:effectLst/>
                <a:uLnTx/>
                <a:uFillTx/>
                <a:latin typeface="Arial MT Pro"/>
                <a:ea typeface="Arial MT Pro"/>
                <a:cs typeface="Arial MT Pro"/>
                <a:sym typeface="Arial MT Pro"/>
              </a:rPr>
              <a:t>SantaBarbaraCA.gov</a:t>
            </a:r>
          </a:p>
        </p:txBody>
      </p:sp>
      <p:sp>
        <p:nvSpPr>
          <p:cNvPr id="8" name="Freeform 8" descr="SBCitySeal_FullColor_600px.png">
            <a:extLst>
              <a:ext uri="{FF2B5EF4-FFF2-40B4-BE49-F238E27FC236}">
                <a16:creationId xmlns:a16="http://schemas.microsoft.com/office/drawing/2014/main" id="{1899C36F-3C54-4B68-B276-FC9CEDB402A0}"/>
              </a:ext>
            </a:extLst>
          </p:cNvPr>
          <p:cNvSpPr/>
          <p:nvPr/>
        </p:nvSpPr>
        <p:spPr>
          <a:xfrm>
            <a:off x="16469351" y="158737"/>
            <a:ext cx="864236" cy="870869"/>
          </a:xfrm>
          <a:custGeom>
            <a:avLst/>
            <a:gdLst/>
            <a:ahLst/>
            <a:cxnLst/>
            <a:rect l="l" t="t" r="r" b="b"/>
            <a:pathLst>
              <a:path w="864236" h="870869">
                <a:moveTo>
                  <a:pt x="0" y="0"/>
                </a:moveTo>
                <a:lnTo>
                  <a:pt x="864236" y="0"/>
                </a:lnTo>
                <a:lnTo>
                  <a:pt x="864236" y="870869"/>
                </a:lnTo>
                <a:lnTo>
                  <a:pt x="0" y="8708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30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B21B1FD5-E760-F4BD-8E0D-89A126079D0C}"/>
              </a:ext>
            </a:extLst>
          </p:cNvPr>
          <p:cNvSpPr txBox="1"/>
          <p:nvPr/>
        </p:nvSpPr>
        <p:spPr>
          <a:xfrm>
            <a:off x="1295400" y="9802623"/>
            <a:ext cx="1454144" cy="320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01"/>
              </a:lnSpc>
            </a:pPr>
            <a:r>
              <a:rPr lang="en-US" sz="2084" dirty="0">
                <a:solidFill>
                  <a:srgbClr val="E8E8ED"/>
                </a:solidFill>
                <a:latin typeface="Arial MT Pro"/>
                <a:ea typeface="Arial MT Pro"/>
                <a:cs typeface="Arial MT Pro"/>
                <a:sym typeface="Arial MT Pro"/>
              </a:rPr>
              <a:t>19</a:t>
            </a:r>
          </a:p>
        </p:txBody>
      </p:sp>
      <p:sp>
        <p:nvSpPr>
          <p:cNvPr id="11" name="TextBox 39">
            <a:extLst>
              <a:ext uri="{FF2B5EF4-FFF2-40B4-BE49-F238E27FC236}">
                <a16:creationId xmlns:a16="http://schemas.microsoft.com/office/drawing/2014/main" id="{81D1647C-A8AA-DCAB-21A3-11E44538A7A3}"/>
              </a:ext>
            </a:extLst>
          </p:cNvPr>
          <p:cNvSpPr txBox="1"/>
          <p:nvPr/>
        </p:nvSpPr>
        <p:spPr>
          <a:xfrm>
            <a:off x="284418" y="3162300"/>
            <a:ext cx="17754600" cy="44077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1"/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ts val="3920"/>
              </a:lnSpc>
              <a:spcBef>
                <a:spcPct val="0"/>
              </a:spcBef>
            </a:pPr>
            <a:r>
              <a:rPr lang="en-US" sz="3200" b="1" u="sng" spc="-100" dirty="0">
                <a:solidFill>
                  <a:schemeClr val="tx2"/>
                </a:solidFill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</a:rPr>
              <a:t>City of Santa Barbara - Ordinance Committee</a:t>
            </a:r>
          </a:p>
          <a:p>
            <a:pPr lvl="1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Date: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Tuesday, December 16, 2025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Time: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1:00 PM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Location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City Council Chambers, 735 Anacapa St, Santa Barbara, CA  93101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ts val="3920"/>
              </a:lnSpc>
              <a:spcBef>
                <a:spcPct val="0"/>
              </a:spcBef>
            </a:pPr>
            <a:endParaRPr lang="en-US" sz="3200" spc="-100" dirty="0">
              <a:latin typeface="Arial" panose="020B0604020202020204" pitchFamily="34" charset="0"/>
              <a:ea typeface="Arial MT Pro Bold"/>
              <a:cs typeface="Arial" panose="020B0604020202020204" pitchFamily="34" charset="0"/>
              <a:sym typeface="Arial MT Pro Bold"/>
            </a:endParaRPr>
          </a:p>
          <a:p>
            <a:pPr marL="0" lvl="0" indent="0" algn="just">
              <a:lnSpc>
                <a:spcPts val="3920"/>
              </a:lnSpc>
              <a:spcBef>
                <a:spcPct val="0"/>
              </a:spcBef>
            </a:pPr>
            <a:endParaRPr lang="en-US" sz="3200" u="sng" strike="noStrike" spc="-100" dirty="0">
              <a:solidFill>
                <a:schemeClr val="tx2"/>
              </a:solidFill>
              <a:latin typeface="Arial" panose="020B0604020202020204" pitchFamily="34" charset="0"/>
              <a:ea typeface="Arial MT Pro Bold"/>
              <a:cs typeface="Arial" panose="020B0604020202020204" pitchFamily="34" charset="0"/>
              <a:sym typeface="Arial MT Pro Bold"/>
            </a:endParaRPr>
          </a:p>
          <a:p>
            <a:pPr marL="0" lvl="0" indent="0" algn="l">
              <a:lnSpc>
                <a:spcPts val="3920"/>
              </a:lnSpc>
              <a:spcBef>
                <a:spcPct val="0"/>
              </a:spcBef>
            </a:pPr>
            <a:endParaRPr lang="en-US" sz="2400" u="none" strike="noStrike" spc="-100" dirty="0">
              <a:solidFill>
                <a:schemeClr val="tx2"/>
              </a:solidFill>
              <a:latin typeface="Arial" panose="020B0604020202020204" pitchFamily="34" charset="0"/>
              <a:ea typeface="Arial MT Pro Bold"/>
              <a:cs typeface="Arial" panose="020B0604020202020204" pitchFamily="34" charset="0"/>
              <a:sym typeface="Arial MT Pro Bold"/>
            </a:endParaRPr>
          </a:p>
        </p:txBody>
      </p:sp>
      <p:sp>
        <p:nvSpPr>
          <p:cNvPr id="12" name="TextBox 41">
            <a:extLst>
              <a:ext uri="{FF2B5EF4-FFF2-40B4-BE49-F238E27FC236}">
                <a16:creationId xmlns:a16="http://schemas.microsoft.com/office/drawing/2014/main" id="{397E5762-8A71-F780-AE4D-0B550E10B7E2}"/>
              </a:ext>
            </a:extLst>
          </p:cNvPr>
          <p:cNvSpPr txBox="1"/>
          <p:nvPr/>
        </p:nvSpPr>
        <p:spPr>
          <a:xfrm>
            <a:off x="3300350" y="1574380"/>
            <a:ext cx="12503730" cy="7566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71"/>
              </a:lnSpc>
              <a:spcBef>
                <a:spcPct val="0"/>
              </a:spcBef>
            </a:pPr>
            <a:r>
              <a:rPr lang="en-US" sz="5400" b="1" spc="-150" dirty="0">
                <a:solidFill>
                  <a:srgbClr val="1A3B85"/>
                </a:solidFill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</a:rPr>
              <a:t>Upcoming Meeting</a:t>
            </a:r>
          </a:p>
        </p:txBody>
      </p:sp>
      <p:pic>
        <p:nvPicPr>
          <p:cNvPr id="13" name="Picture 12" descr="Logo, icon&#10;&#10;AI-generated content may be incorrect.">
            <a:extLst>
              <a:ext uri="{FF2B5EF4-FFF2-40B4-BE49-F238E27FC236}">
                <a16:creationId xmlns:a16="http://schemas.microsoft.com/office/drawing/2014/main" id="{44FF9737-0CB5-8C99-7330-535DD7447E3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126301"/>
            <a:ext cx="864237" cy="98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556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5290C6-7ED2-A9ED-976B-9869B5337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E66CFF4C-2346-B569-A5DC-E38634B7733C}"/>
              </a:ext>
            </a:extLst>
          </p:cNvPr>
          <p:cNvGrpSpPr/>
          <p:nvPr/>
        </p:nvGrpSpPr>
        <p:grpSpPr>
          <a:xfrm>
            <a:off x="0" y="994706"/>
            <a:ext cx="18288000" cy="195820"/>
            <a:chOff x="0" y="0"/>
            <a:chExt cx="24431306" cy="45743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8597E409-211D-F804-33DC-CE0194B06D90}"/>
                </a:ext>
              </a:extLst>
            </p:cNvPr>
            <p:cNvSpPr/>
            <p:nvPr/>
          </p:nvSpPr>
          <p:spPr>
            <a:xfrm>
              <a:off x="0" y="0"/>
              <a:ext cx="24431244" cy="457454"/>
            </a:xfrm>
            <a:custGeom>
              <a:avLst/>
              <a:gdLst/>
              <a:ahLst/>
              <a:cxnLst/>
              <a:rect l="l" t="t" r="r" b="b"/>
              <a:pathLst>
                <a:path w="24431244" h="457454">
                  <a:moveTo>
                    <a:pt x="0" y="0"/>
                  </a:moveTo>
                  <a:lnTo>
                    <a:pt x="24431244" y="0"/>
                  </a:lnTo>
                  <a:lnTo>
                    <a:pt x="24431244" y="457454"/>
                  </a:lnTo>
                  <a:lnTo>
                    <a:pt x="0" y="457454"/>
                  </a:lnTo>
                  <a:close/>
                </a:path>
              </a:pathLst>
            </a:custGeom>
            <a:solidFill>
              <a:srgbClr val="25283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Freeform 4">
            <a:extLst>
              <a:ext uri="{FF2B5EF4-FFF2-40B4-BE49-F238E27FC236}">
                <a16:creationId xmlns:a16="http://schemas.microsoft.com/office/drawing/2014/main" id="{69FA69E0-7477-67FF-71F8-FC4278D5CD53}"/>
              </a:ext>
            </a:extLst>
          </p:cNvPr>
          <p:cNvSpPr/>
          <p:nvPr/>
        </p:nvSpPr>
        <p:spPr>
          <a:xfrm>
            <a:off x="0" y="-2183"/>
            <a:ext cx="18293063" cy="1097262"/>
          </a:xfrm>
          <a:custGeom>
            <a:avLst/>
            <a:gdLst/>
            <a:ahLst/>
            <a:cxnLst/>
            <a:rect l="l" t="t" r="r" b="b"/>
            <a:pathLst>
              <a:path w="18319539" h="1097262">
                <a:moveTo>
                  <a:pt x="0" y="0"/>
                </a:moveTo>
                <a:lnTo>
                  <a:pt x="18319540" y="0"/>
                </a:lnTo>
                <a:lnTo>
                  <a:pt x="18319540" y="1097263"/>
                </a:lnTo>
                <a:lnTo>
                  <a:pt x="0" y="1097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3905DE68-BB4E-E075-04C8-5DEF3F2A8D42}"/>
              </a:ext>
            </a:extLst>
          </p:cNvPr>
          <p:cNvGrpSpPr/>
          <p:nvPr/>
        </p:nvGrpSpPr>
        <p:grpSpPr>
          <a:xfrm>
            <a:off x="0" y="9633666"/>
            <a:ext cx="18301238" cy="686159"/>
            <a:chOff x="0" y="0"/>
            <a:chExt cx="24401650" cy="914879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16C9CC5F-AD96-8AD5-2001-E3B9C8D169C9}"/>
                </a:ext>
              </a:extLst>
            </p:cNvPr>
            <p:cNvSpPr/>
            <p:nvPr/>
          </p:nvSpPr>
          <p:spPr>
            <a:xfrm>
              <a:off x="0" y="0"/>
              <a:ext cx="24401653" cy="914908"/>
            </a:xfrm>
            <a:custGeom>
              <a:avLst/>
              <a:gdLst/>
              <a:ahLst/>
              <a:cxnLst/>
              <a:rect l="l" t="t" r="r" b="b"/>
              <a:pathLst>
                <a:path w="24401653" h="914908">
                  <a:moveTo>
                    <a:pt x="0" y="0"/>
                  </a:moveTo>
                  <a:lnTo>
                    <a:pt x="24401653" y="0"/>
                  </a:lnTo>
                  <a:lnTo>
                    <a:pt x="24401653" y="914908"/>
                  </a:lnTo>
                  <a:lnTo>
                    <a:pt x="0" y="914908"/>
                  </a:lnTo>
                  <a:close/>
                </a:path>
              </a:pathLst>
            </a:custGeom>
            <a:solidFill>
              <a:srgbClr val="1259A9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F7B9FE45-E760-69A5-51BA-AB2709EF76C2}"/>
              </a:ext>
            </a:extLst>
          </p:cNvPr>
          <p:cNvSpPr txBox="1"/>
          <p:nvPr/>
        </p:nvSpPr>
        <p:spPr>
          <a:xfrm>
            <a:off x="11936415" y="9761103"/>
            <a:ext cx="5397172" cy="634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375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27" b="0" i="0" u="none" strike="noStrike" kern="1200" cap="none" spc="0" normalizeH="0" baseline="0" noProof="0" dirty="0">
                <a:ln>
                  <a:noFill/>
                </a:ln>
                <a:solidFill>
                  <a:srgbClr val="EAEAEB"/>
                </a:solidFill>
                <a:effectLst/>
                <a:uLnTx/>
                <a:uFillTx/>
                <a:latin typeface="Arial MT Pro"/>
                <a:ea typeface="Arial MT Pro"/>
                <a:cs typeface="Arial MT Pro"/>
                <a:sym typeface="Arial MT Pro"/>
              </a:rPr>
              <a:t>SantaBarbaraCA.gov</a:t>
            </a:r>
          </a:p>
        </p:txBody>
      </p:sp>
      <p:sp>
        <p:nvSpPr>
          <p:cNvPr id="8" name="Freeform 8" descr="SBCitySeal_FullColor_600px.png">
            <a:extLst>
              <a:ext uri="{FF2B5EF4-FFF2-40B4-BE49-F238E27FC236}">
                <a16:creationId xmlns:a16="http://schemas.microsoft.com/office/drawing/2014/main" id="{8EDB7BE2-5DB0-119A-5FE5-376F095A3921}"/>
              </a:ext>
            </a:extLst>
          </p:cNvPr>
          <p:cNvSpPr/>
          <p:nvPr/>
        </p:nvSpPr>
        <p:spPr>
          <a:xfrm>
            <a:off x="16469351" y="158737"/>
            <a:ext cx="864236" cy="870869"/>
          </a:xfrm>
          <a:custGeom>
            <a:avLst/>
            <a:gdLst/>
            <a:ahLst/>
            <a:cxnLst/>
            <a:rect l="l" t="t" r="r" b="b"/>
            <a:pathLst>
              <a:path w="864236" h="870869">
                <a:moveTo>
                  <a:pt x="0" y="0"/>
                </a:moveTo>
                <a:lnTo>
                  <a:pt x="864236" y="0"/>
                </a:lnTo>
                <a:lnTo>
                  <a:pt x="864236" y="870869"/>
                </a:lnTo>
                <a:lnTo>
                  <a:pt x="0" y="8708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30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BAFE60F2-409A-272E-C2CB-D7788DD28116}"/>
              </a:ext>
            </a:extLst>
          </p:cNvPr>
          <p:cNvSpPr txBox="1"/>
          <p:nvPr/>
        </p:nvSpPr>
        <p:spPr>
          <a:xfrm>
            <a:off x="1295400" y="9802623"/>
            <a:ext cx="1454144" cy="5172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01"/>
              </a:lnSpc>
            </a:pPr>
            <a:r>
              <a:rPr lang="en-US" sz="2084" dirty="0">
                <a:solidFill>
                  <a:srgbClr val="E8E8ED"/>
                </a:solidFill>
                <a:latin typeface="Arial MT Pro"/>
                <a:ea typeface="Arial MT Pro"/>
                <a:cs typeface="Arial MT Pro"/>
                <a:sym typeface="Arial MT Pro"/>
              </a:rPr>
              <a:t>2</a:t>
            </a:r>
          </a:p>
        </p:txBody>
      </p:sp>
      <p:sp>
        <p:nvSpPr>
          <p:cNvPr id="11" name="TextBox 9">
            <a:extLst>
              <a:ext uri="{FF2B5EF4-FFF2-40B4-BE49-F238E27FC236}">
                <a16:creationId xmlns:a16="http://schemas.microsoft.com/office/drawing/2014/main" id="{58ACD99A-1F95-EEB9-0F4C-871CEC26B1EB}"/>
              </a:ext>
            </a:extLst>
          </p:cNvPr>
          <p:cNvSpPr txBox="1"/>
          <p:nvPr/>
        </p:nvSpPr>
        <p:spPr>
          <a:xfrm>
            <a:off x="881028" y="678976"/>
            <a:ext cx="17636288" cy="87203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398"/>
              </a:lnSpc>
            </a:pPr>
            <a:endParaRPr dirty="0"/>
          </a:p>
          <a:p>
            <a:pPr algn="l">
              <a:lnSpc>
                <a:spcPts val="6398"/>
              </a:lnSpc>
            </a:pPr>
            <a:endParaRPr dirty="0"/>
          </a:p>
          <a:p>
            <a:pPr marL="914182" lvl="1" indent="-457091" algn="just">
              <a:spcBef>
                <a:spcPts val="1200"/>
              </a:spcBef>
              <a:buFont typeface="Arial"/>
              <a:buChar char="•"/>
            </a:pP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  <a:ea typeface="Arial MT Pro"/>
                <a:cs typeface="Arial" panose="020B0604020202020204" pitchFamily="34" charset="0"/>
                <a:sym typeface="Arial MT Pro"/>
              </a:rPr>
              <a:t>Current Massage Ordinance </a:t>
            </a:r>
          </a:p>
          <a:p>
            <a:pPr marL="914182" lvl="1" indent="-457091" algn="just">
              <a:spcBef>
                <a:spcPts val="1200"/>
              </a:spcBef>
              <a:buFont typeface="Arial"/>
              <a:buChar char="•"/>
            </a:pP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  <a:ea typeface="Arial MT Pro"/>
                <a:cs typeface="Arial" panose="020B0604020202020204" pitchFamily="34" charset="0"/>
                <a:sym typeface="Arial MT Pro"/>
              </a:rPr>
              <a:t>Purpose of the Proposed Massage Ordinance</a:t>
            </a:r>
          </a:p>
          <a:p>
            <a:pPr marL="914182" lvl="1" indent="-457091" algn="just">
              <a:spcBef>
                <a:spcPts val="1200"/>
              </a:spcBef>
              <a:buFont typeface="Arial"/>
              <a:buChar char="•"/>
            </a:pP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  <a:ea typeface="Arial MT Pro"/>
                <a:cs typeface="Arial" panose="020B0604020202020204" pitchFamily="34" charset="0"/>
                <a:sym typeface="Arial MT Pro"/>
              </a:rPr>
              <a:t>Public Safety Priorities </a:t>
            </a:r>
          </a:p>
          <a:p>
            <a:pPr marL="914182" lvl="1" indent="-457091" algn="just">
              <a:spcBef>
                <a:spcPts val="1200"/>
              </a:spcBef>
              <a:buFont typeface="Arial"/>
              <a:buChar char="•"/>
            </a:pP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  <a:ea typeface="Arial MT Pro"/>
                <a:cs typeface="Arial" panose="020B0604020202020204" pitchFamily="34" charset="0"/>
                <a:sym typeface="Arial MT Pro"/>
              </a:rPr>
              <a:t>Benefits of the Proposed Ordinance Update</a:t>
            </a:r>
          </a:p>
          <a:p>
            <a:pPr marL="914182" lvl="1" indent="-457091" algn="just">
              <a:spcBef>
                <a:spcPts val="1200"/>
              </a:spcBef>
              <a:buFont typeface="Arial"/>
              <a:buChar char="•"/>
            </a:pP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  <a:ea typeface="Arial MT Pro"/>
                <a:cs typeface="Arial" panose="020B0604020202020204" pitchFamily="34" charset="0"/>
                <a:sym typeface="Arial MT Pro"/>
              </a:rPr>
              <a:t>Massage Therapy Act</a:t>
            </a:r>
          </a:p>
          <a:p>
            <a:pPr marL="914182" lvl="1" indent="-457091" algn="just">
              <a:spcBef>
                <a:spcPts val="1200"/>
              </a:spcBef>
              <a:buFont typeface="Arial"/>
              <a:buChar char="•"/>
            </a:pP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  <a:ea typeface="Arial MT Pro"/>
                <a:cs typeface="Arial" panose="020B0604020202020204" pitchFamily="34" charset="0"/>
                <a:sym typeface="Arial MT Pro"/>
              </a:rPr>
              <a:t>Changes to Massage Establishments</a:t>
            </a:r>
          </a:p>
          <a:p>
            <a:pPr marL="914182" lvl="1" indent="-457091" algn="just">
              <a:spcBef>
                <a:spcPts val="1200"/>
              </a:spcBef>
              <a:buFont typeface="Arial"/>
              <a:buChar char="•"/>
            </a:pP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  <a:ea typeface="Arial MT Pro"/>
                <a:cs typeface="Arial" panose="020B0604020202020204" pitchFamily="34" charset="0"/>
                <a:sym typeface="Arial MT Pro"/>
              </a:rPr>
              <a:t>Changes to Massage Therapists</a:t>
            </a:r>
          </a:p>
          <a:p>
            <a:pPr marL="914182" lvl="1" indent="-457091" algn="just">
              <a:spcBef>
                <a:spcPts val="1200"/>
              </a:spcBef>
              <a:buFont typeface="Arial"/>
              <a:buChar char="•"/>
            </a:pP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  <a:ea typeface="Arial MT Pro"/>
                <a:cs typeface="Arial" panose="020B0604020202020204" pitchFamily="34" charset="0"/>
                <a:sym typeface="Arial MT Pro"/>
              </a:rPr>
              <a:t>Additional Resources </a:t>
            </a:r>
          </a:p>
          <a:p>
            <a:pPr marL="914182" lvl="1" indent="-457091" algn="just">
              <a:spcBef>
                <a:spcPts val="1200"/>
              </a:spcBef>
              <a:buFont typeface="Arial"/>
              <a:buChar char="•"/>
            </a:pP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  <a:ea typeface="Arial MT Pro"/>
                <a:cs typeface="Arial" panose="020B0604020202020204" pitchFamily="34" charset="0"/>
                <a:sym typeface="Arial MT Pro"/>
              </a:rPr>
              <a:t>Upcoming Meetings</a:t>
            </a:r>
          </a:p>
          <a:p>
            <a:pPr marL="914182" lvl="1" indent="-457091" algn="just">
              <a:spcBef>
                <a:spcPts val="1200"/>
              </a:spcBef>
              <a:buFont typeface="Arial"/>
              <a:buChar char="•"/>
            </a:pP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  <a:ea typeface="Arial MT Pro"/>
                <a:cs typeface="Arial" panose="020B0604020202020204" pitchFamily="34" charset="0"/>
                <a:sym typeface="Arial MT Pro"/>
              </a:rPr>
              <a:t>Questions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4E46D42-674B-A687-A7DA-72114BE43C9B}"/>
              </a:ext>
            </a:extLst>
          </p:cNvPr>
          <p:cNvSpPr txBox="1"/>
          <p:nvPr/>
        </p:nvSpPr>
        <p:spPr>
          <a:xfrm>
            <a:off x="889134" y="1359489"/>
            <a:ext cx="7402387" cy="8629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004"/>
              </a:lnSpc>
            </a:pPr>
            <a:r>
              <a:rPr lang="en-US" sz="5400" b="1" spc="-179" dirty="0">
                <a:solidFill>
                  <a:srgbClr val="0E437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Presentation Agenda</a:t>
            </a:r>
          </a:p>
        </p:txBody>
      </p:sp>
      <p:pic>
        <p:nvPicPr>
          <p:cNvPr id="13" name="Picture 12" descr="Logo, icon&#10;&#10;AI-generated content may be incorrect.">
            <a:extLst>
              <a:ext uri="{FF2B5EF4-FFF2-40B4-BE49-F238E27FC236}">
                <a16:creationId xmlns:a16="http://schemas.microsoft.com/office/drawing/2014/main" id="{B7A75FC9-5529-92EB-31CA-ED72DB51CB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126301"/>
            <a:ext cx="864237" cy="98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4688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369C7E-E254-EFD9-62AE-FC0CDC7B57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2C57999-EA48-D639-3368-7A70E8D8A564}"/>
              </a:ext>
            </a:extLst>
          </p:cNvPr>
          <p:cNvGrpSpPr/>
          <p:nvPr/>
        </p:nvGrpSpPr>
        <p:grpSpPr>
          <a:xfrm>
            <a:off x="0" y="994706"/>
            <a:ext cx="18288000" cy="195820"/>
            <a:chOff x="0" y="0"/>
            <a:chExt cx="24431306" cy="45743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DE3BBBC8-AC21-8FDC-A2D6-AFBC58769C2F}"/>
                </a:ext>
              </a:extLst>
            </p:cNvPr>
            <p:cNvSpPr/>
            <p:nvPr/>
          </p:nvSpPr>
          <p:spPr>
            <a:xfrm>
              <a:off x="0" y="0"/>
              <a:ext cx="24431244" cy="457454"/>
            </a:xfrm>
            <a:custGeom>
              <a:avLst/>
              <a:gdLst/>
              <a:ahLst/>
              <a:cxnLst/>
              <a:rect l="l" t="t" r="r" b="b"/>
              <a:pathLst>
                <a:path w="24431244" h="457454">
                  <a:moveTo>
                    <a:pt x="0" y="0"/>
                  </a:moveTo>
                  <a:lnTo>
                    <a:pt x="24431244" y="0"/>
                  </a:lnTo>
                  <a:lnTo>
                    <a:pt x="24431244" y="457454"/>
                  </a:lnTo>
                  <a:lnTo>
                    <a:pt x="0" y="457454"/>
                  </a:lnTo>
                  <a:close/>
                </a:path>
              </a:pathLst>
            </a:custGeom>
            <a:solidFill>
              <a:srgbClr val="25283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Freeform 4">
            <a:extLst>
              <a:ext uri="{FF2B5EF4-FFF2-40B4-BE49-F238E27FC236}">
                <a16:creationId xmlns:a16="http://schemas.microsoft.com/office/drawing/2014/main" id="{C8E14A71-049D-BF9E-1922-DA3FAB292416}"/>
              </a:ext>
            </a:extLst>
          </p:cNvPr>
          <p:cNvSpPr/>
          <p:nvPr/>
        </p:nvSpPr>
        <p:spPr>
          <a:xfrm>
            <a:off x="0" y="-2183"/>
            <a:ext cx="18293063" cy="1097262"/>
          </a:xfrm>
          <a:custGeom>
            <a:avLst/>
            <a:gdLst/>
            <a:ahLst/>
            <a:cxnLst/>
            <a:rect l="l" t="t" r="r" b="b"/>
            <a:pathLst>
              <a:path w="18319539" h="1097262">
                <a:moveTo>
                  <a:pt x="0" y="0"/>
                </a:moveTo>
                <a:lnTo>
                  <a:pt x="18319540" y="0"/>
                </a:lnTo>
                <a:lnTo>
                  <a:pt x="18319540" y="1097263"/>
                </a:lnTo>
                <a:lnTo>
                  <a:pt x="0" y="1097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B4343216-9236-AC83-1950-67EA1D839BB5}"/>
              </a:ext>
            </a:extLst>
          </p:cNvPr>
          <p:cNvGrpSpPr/>
          <p:nvPr/>
        </p:nvGrpSpPr>
        <p:grpSpPr>
          <a:xfrm>
            <a:off x="0" y="9633666"/>
            <a:ext cx="18301238" cy="686159"/>
            <a:chOff x="0" y="0"/>
            <a:chExt cx="24401650" cy="914879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FB91EDE4-D1DB-1043-F3CE-95251488CB99}"/>
                </a:ext>
              </a:extLst>
            </p:cNvPr>
            <p:cNvSpPr/>
            <p:nvPr/>
          </p:nvSpPr>
          <p:spPr>
            <a:xfrm>
              <a:off x="0" y="0"/>
              <a:ext cx="24401653" cy="914908"/>
            </a:xfrm>
            <a:custGeom>
              <a:avLst/>
              <a:gdLst/>
              <a:ahLst/>
              <a:cxnLst/>
              <a:rect l="l" t="t" r="r" b="b"/>
              <a:pathLst>
                <a:path w="24401653" h="914908">
                  <a:moveTo>
                    <a:pt x="0" y="0"/>
                  </a:moveTo>
                  <a:lnTo>
                    <a:pt x="24401653" y="0"/>
                  </a:lnTo>
                  <a:lnTo>
                    <a:pt x="24401653" y="914908"/>
                  </a:lnTo>
                  <a:lnTo>
                    <a:pt x="0" y="914908"/>
                  </a:lnTo>
                  <a:close/>
                </a:path>
              </a:pathLst>
            </a:custGeom>
            <a:solidFill>
              <a:srgbClr val="1259A9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B05903E1-5A1D-ABD1-027F-C1789A5B44B3}"/>
              </a:ext>
            </a:extLst>
          </p:cNvPr>
          <p:cNvSpPr txBox="1"/>
          <p:nvPr/>
        </p:nvSpPr>
        <p:spPr>
          <a:xfrm>
            <a:off x="11936415" y="9761103"/>
            <a:ext cx="5397172" cy="634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375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27" b="0" i="0" u="none" strike="noStrike" kern="1200" cap="none" spc="0" normalizeH="0" baseline="0" noProof="0" dirty="0">
                <a:ln>
                  <a:noFill/>
                </a:ln>
                <a:solidFill>
                  <a:srgbClr val="EAEAEB"/>
                </a:solidFill>
                <a:effectLst/>
                <a:uLnTx/>
                <a:uFillTx/>
                <a:latin typeface="Arial MT Pro"/>
                <a:ea typeface="Arial MT Pro"/>
                <a:cs typeface="Arial MT Pro"/>
                <a:sym typeface="Arial MT Pro"/>
              </a:rPr>
              <a:t>SantaBarbaraCA.gov</a:t>
            </a:r>
          </a:p>
        </p:txBody>
      </p:sp>
      <p:sp>
        <p:nvSpPr>
          <p:cNvPr id="8" name="Freeform 8" descr="SBCitySeal_FullColor_600px.png">
            <a:extLst>
              <a:ext uri="{FF2B5EF4-FFF2-40B4-BE49-F238E27FC236}">
                <a16:creationId xmlns:a16="http://schemas.microsoft.com/office/drawing/2014/main" id="{12475729-C7F2-5B7E-B160-06352DD0EDFB}"/>
              </a:ext>
            </a:extLst>
          </p:cNvPr>
          <p:cNvSpPr/>
          <p:nvPr/>
        </p:nvSpPr>
        <p:spPr>
          <a:xfrm>
            <a:off x="16469351" y="158737"/>
            <a:ext cx="864236" cy="870869"/>
          </a:xfrm>
          <a:custGeom>
            <a:avLst/>
            <a:gdLst/>
            <a:ahLst/>
            <a:cxnLst/>
            <a:rect l="l" t="t" r="r" b="b"/>
            <a:pathLst>
              <a:path w="864236" h="870869">
                <a:moveTo>
                  <a:pt x="0" y="0"/>
                </a:moveTo>
                <a:lnTo>
                  <a:pt x="864236" y="0"/>
                </a:lnTo>
                <a:lnTo>
                  <a:pt x="864236" y="870869"/>
                </a:lnTo>
                <a:lnTo>
                  <a:pt x="0" y="8708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30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EDF4C440-A222-083B-1E12-38EBAB10AFB8}"/>
              </a:ext>
            </a:extLst>
          </p:cNvPr>
          <p:cNvSpPr txBox="1"/>
          <p:nvPr/>
        </p:nvSpPr>
        <p:spPr>
          <a:xfrm>
            <a:off x="1295400" y="9802623"/>
            <a:ext cx="1454144" cy="320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01"/>
              </a:lnSpc>
            </a:pPr>
            <a:r>
              <a:rPr lang="en-US" sz="2084" dirty="0">
                <a:solidFill>
                  <a:srgbClr val="E8E8ED"/>
                </a:solidFill>
                <a:latin typeface="Arial MT Pro"/>
                <a:ea typeface="Arial MT Pro"/>
                <a:cs typeface="Arial MT Pro"/>
                <a:sym typeface="Arial MT Pro"/>
              </a:rPr>
              <a:t>20</a:t>
            </a:r>
          </a:p>
        </p:txBody>
      </p:sp>
      <p:grpSp>
        <p:nvGrpSpPr>
          <p:cNvPr id="11" name="Group 30">
            <a:extLst>
              <a:ext uri="{FF2B5EF4-FFF2-40B4-BE49-F238E27FC236}">
                <a16:creationId xmlns:a16="http://schemas.microsoft.com/office/drawing/2014/main" id="{BDEF62D2-5D21-7874-B5BC-7DD88F956110}"/>
              </a:ext>
            </a:extLst>
          </p:cNvPr>
          <p:cNvGrpSpPr/>
          <p:nvPr/>
        </p:nvGrpSpPr>
        <p:grpSpPr>
          <a:xfrm>
            <a:off x="2521432" y="4563679"/>
            <a:ext cx="13223721" cy="1343036"/>
            <a:chOff x="0" y="0"/>
            <a:chExt cx="4829901" cy="490538"/>
          </a:xfrm>
        </p:grpSpPr>
        <p:sp>
          <p:nvSpPr>
            <p:cNvPr id="12" name="Freeform 31">
              <a:extLst>
                <a:ext uri="{FF2B5EF4-FFF2-40B4-BE49-F238E27FC236}">
                  <a16:creationId xmlns:a16="http://schemas.microsoft.com/office/drawing/2014/main" id="{B0D28B95-D420-8D24-3B35-B0E67DD718A8}"/>
                </a:ext>
              </a:extLst>
            </p:cNvPr>
            <p:cNvSpPr/>
            <p:nvPr/>
          </p:nvSpPr>
          <p:spPr>
            <a:xfrm>
              <a:off x="0" y="0"/>
              <a:ext cx="4829901" cy="490538"/>
            </a:xfrm>
            <a:custGeom>
              <a:avLst/>
              <a:gdLst/>
              <a:ahLst/>
              <a:cxnLst/>
              <a:rect l="l" t="t" r="r" b="b"/>
              <a:pathLst>
                <a:path w="4829901" h="490538">
                  <a:moveTo>
                    <a:pt x="0" y="0"/>
                  </a:moveTo>
                  <a:lnTo>
                    <a:pt x="4829901" y="0"/>
                  </a:lnTo>
                  <a:lnTo>
                    <a:pt x="4829901" y="490538"/>
                  </a:lnTo>
                  <a:lnTo>
                    <a:pt x="0" y="490538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1259A9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32">
              <a:extLst>
                <a:ext uri="{FF2B5EF4-FFF2-40B4-BE49-F238E27FC236}">
                  <a16:creationId xmlns:a16="http://schemas.microsoft.com/office/drawing/2014/main" id="{E8F95EFD-5CAA-6433-3911-9B3DEEFC7382}"/>
                </a:ext>
              </a:extLst>
            </p:cNvPr>
            <p:cNvSpPr txBox="1"/>
            <p:nvPr/>
          </p:nvSpPr>
          <p:spPr>
            <a:xfrm>
              <a:off x="0" y="-47625"/>
              <a:ext cx="4829901" cy="5381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01"/>
                </a:lnSpc>
              </a:pPr>
              <a:endParaRPr/>
            </a:p>
          </p:txBody>
        </p:sp>
      </p:grpSp>
      <p:sp>
        <p:nvSpPr>
          <p:cNvPr id="14" name="TextBox 41">
            <a:extLst>
              <a:ext uri="{FF2B5EF4-FFF2-40B4-BE49-F238E27FC236}">
                <a16:creationId xmlns:a16="http://schemas.microsoft.com/office/drawing/2014/main" id="{04E147FE-05E8-A64C-5806-68C7887C8A8C}"/>
              </a:ext>
            </a:extLst>
          </p:cNvPr>
          <p:cNvSpPr txBox="1"/>
          <p:nvPr/>
        </p:nvSpPr>
        <p:spPr>
          <a:xfrm>
            <a:off x="2909853" y="4856888"/>
            <a:ext cx="12503730" cy="7566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71"/>
              </a:lnSpc>
              <a:spcBef>
                <a:spcPct val="0"/>
              </a:spcBef>
            </a:pPr>
            <a:r>
              <a:rPr lang="en-US" sz="5400" b="1" spc="-150" dirty="0">
                <a:solidFill>
                  <a:srgbClr val="1A3B85"/>
                </a:solidFill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</a:rPr>
              <a:t>Questions?</a:t>
            </a:r>
          </a:p>
        </p:txBody>
      </p:sp>
      <p:pic>
        <p:nvPicPr>
          <p:cNvPr id="15" name="Picture 14" descr="Logo, icon&#10;&#10;AI-generated content may be incorrect.">
            <a:extLst>
              <a:ext uri="{FF2B5EF4-FFF2-40B4-BE49-F238E27FC236}">
                <a16:creationId xmlns:a16="http://schemas.microsoft.com/office/drawing/2014/main" id="{93D55D51-C600-25BC-4315-B867F0E9760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126301"/>
            <a:ext cx="864237" cy="98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481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7E9509-38C0-50D1-315A-7D2B83FF6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C0D6D90-ADE9-CC65-D2ED-0025444759B9}"/>
              </a:ext>
            </a:extLst>
          </p:cNvPr>
          <p:cNvGrpSpPr/>
          <p:nvPr/>
        </p:nvGrpSpPr>
        <p:grpSpPr>
          <a:xfrm>
            <a:off x="0" y="994706"/>
            <a:ext cx="18288000" cy="195820"/>
            <a:chOff x="0" y="0"/>
            <a:chExt cx="24431306" cy="45743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FC03140F-1D59-DD78-431F-2C941372E0D8}"/>
                </a:ext>
              </a:extLst>
            </p:cNvPr>
            <p:cNvSpPr/>
            <p:nvPr/>
          </p:nvSpPr>
          <p:spPr>
            <a:xfrm>
              <a:off x="0" y="0"/>
              <a:ext cx="24431244" cy="457454"/>
            </a:xfrm>
            <a:custGeom>
              <a:avLst/>
              <a:gdLst/>
              <a:ahLst/>
              <a:cxnLst/>
              <a:rect l="l" t="t" r="r" b="b"/>
              <a:pathLst>
                <a:path w="24431244" h="457454">
                  <a:moveTo>
                    <a:pt x="0" y="0"/>
                  </a:moveTo>
                  <a:lnTo>
                    <a:pt x="24431244" y="0"/>
                  </a:lnTo>
                  <a:lnTo>
                    <a:pt x="24431244" y="457454"/>
                  </a:lnTo>
                  <a:lnTo>
                    <a:pt x="0" y="457454"/>
                  </a:lnTo>
                  <a:close/>
                </a:path>
              </a:pathLst>
            </a:custGeom>
            <a:solidFill>
              <a:srgbClr val="25283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Freeform 4">
            <a:extLst>
              <a:ext uri="{FF2B5EF4-FFF2-40B4-BE49-F238E27FC236}">
                <a16:creationId xmlns:a16="http://schemas.microsoft.com/office/drawing/2014/main" id="{40FA4A16-07D5-94CF-2A5D-493127C8A0BE}"/>
              </a:ext>
            </a:extLst>
          </p:cNvPr>
          <p:cNvSpPr/>
          <p:nvPr/>
        </p:nvSpPr>
        <p:spPr>
          <a:xfrm>
            <a:off x="0" y="-2183"/>
            <a:ext cx="18293063" cy="1097262"/>
          </a:xfrm>
          <a:custGeom>
            <a:avLst/>
            <a:gdLst/>
            <a:ahLst/>
            <a:cxnLst/>
            <a:rect l="l" t="t" r="r" b="b"/>
            <a:pathLst>
              <a:path w="18319539" h="1097262">
                <a:moveTo>
                  <a:pt x="0" y="0"/>
                </a:moveTo>
                <a:lnTo>
                  <a:pt x="18319540" y="0"/>
                </a:lnTo>
                <a:lnTo>
                  <a:pt x="18319540" y="1097263"/>
                </a:lnTo>
                <a:lnTo>
                  <a:pt x="0" y="1097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027D1B08-049B-B1AD-E754-285F7C519934}"/>
              </a:ext>
            </a:extLst>
          </p:cNvPr>
          <p:cNvGrpSpPr/>
          <p:nvPr/>
        </p:nvGrpSpPr>
        <p:grpSpPr>
          <a:xfrm>
            <a:off x="0" y="9633666"/>
            <a:ext cx="18301238" cy="686159"/>
            <a:chOff x="0" y="0"/>
            <a:chExt cx="24401650" cy="914879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4536DA99-5714-D2DA-0381-8AF07019FAFB}"/>
                </a:ext>
              </a:extLst>
            </p:cNvPr>
            <p:cNvSpPr/>
            <p:nvPr/>
          </p:nvSpPr>
          <p:spPr>
            <a:xfrm>
              <a:off x="0" y="0"/>
              <a:ext cx="24401653" cy="914908"/>
            </a:xfrm>
            <a:custGeom>
              <a:avLst/>
              <a:gdLst/>
              <a:ahLst/>
              <a:cxnLst/>
              <a:rect l="l" t="t" r="r" b="b"/>
              <a:pathLst>
                <a:path w="24401653" h="914908">
                  <a:moveTo>
                    <a:pt x="0" y="0"/>
                  </a:moveTo>
                  <a:lnTo>
                    <a:pt x="24401653" y="0"/>
                  </a:lnTo>
                  <a:lnTo>
                    <a:pt x="24401653" y="914908"/>
                  </a:lnTo>
                  <a:lnTo>
                    <a:pt x="0" y="914908"/>
                  </a:lnTo>
                  <a:close/>
                </a:path>
              </a:pathLst>
            </a:custGeom>
            <a:solidFill>
              <a:srgbClr val="1259A9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3B9FD301-81AA-D1E3-B604-3D23B7A0AA01}"/>
              </a:ext>
            </a:extLst>
          </p:cNvPr>
          <p:cNvSpPr txBox="1"/>
          <p:nvPr/>
        </p:nvSpPr>
        <p:spPr>
          <a:xfrm>
            <a:off x="11936415" y="9761103"/>
            <a:ext cx="5397172" cy="634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375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27" b="0" i="0" u="none" strike="noStrike" kern="1200" cap="none" spc="0" normalizeH="0" baseline="0" noProof="0" dirty="0">
                <a:ln>
                  <a:noFill/>
                </a:ln>
                <a:solidFill>
                  <a:srgbClr val="EAEAEB"/>
                </a:solidFill>
                <a:effectLst/>
                <a:uLnTx/>
                <a:uFillTx/>
                <a:latin typeface="Arial MT Pro"/>
                <a:ea typeface="Arial MT Pro"/>
                <a:cs typeface="Arial MT Pro"/>
                <a:sym typeface="Arial MT Pro"/>
              </a:rPr>
              <a:t>SantaBarbaraCA.gov</a:t>
            </a:r>
          </a:p>
        </p:txBody>
      </p:sp>
      <p:sp>
        <p:nvSpPr>
          <p:cNvPr id="8" name="Freeform 8" descr="SBCitySeal_FullColor_600px.png">
            <a:extLst>
              <a:ext uri="{FF2B5EF4-FFF2-40B4-BE49-F238E27FC236}">
                <a16:creationId xmlns:a16="http://schemas.microsoft.com/office/drawing/2014/main" id="{80257F35-7890-D36C-F848-2D88BB684F80}"/>
              </a:ext>
            </a:extLst>
          </p:cNvPr>
          <p:cNvSpPr/>
          <p:nvPr/>
        </p:nvSpPr>
        <p:spPr>
          <a:xfrm>
            <a:off x="16469351" y="158737"/>
            <a:ext cx="864236" cy="870869"/>
          </a:xfrm>
          <a:custGeom>
            <a:avLst/>
            <a:gdLst/>
            <a:ahLst/>
            <a:cxnLst/>
            <a:rect l="l" t="t" r="r" b="b"/>
            <a:pathLst>
              <a:path w="864236" h="870869">
                <a:moveTo>
                  <a:pt x="0" y="0"/>
                </a:moveTo>
                <a:lnTo>
                  <a:pt x="864236" y="0"/>
                </a:lnTo>
                <a:lnTo>
                  <a:pt x="864236" y="870869"/>
                </a:lnTo>
                <a:lnTo>
                  <a:pt x="0" y="8708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30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32F52DDE-76DC-A64E-E01E-0C370FACF019}"/>
              </a:ext>
            </a:extLst>
          </p:cNvPr>
          <p:cNvSpPr txBox="1"/>
          <p:nvPr/>
        </p:nvSpPr>
        <p:spPr>
          <a:xfrm>
            <a:off x="1295400" y="9802623"/>
            <a:ext cx="1454144" cy="320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01"/>
              </a:lnSpc>
            </a:pPr>
            <a:r>
              <a:rPr lang="en-US" sz="2084" dirty="0">
                <a:solidFill>
                  <a:srgbClr val="E8E8ED"/>
                </a:solidFill>
                <a:latin typeface="Arial MT Pro"/>
                <a:ea typeface="Arial MT Pro"/>
                <a:cs typeface="Arial MT Pro"/>
                <a:sym typeface="Arial MT Pro"/>
              </a:rPr>
              <a:t>3</a:t>
            </a:r>
          </a:p>
        </p:txBody>
      </p:sp>
      <p:sp>
        <p:nvSpPr>
          <p:cNvPr id="13" name="TextBox 11">
            <a:extLst>
              <a:ext uri="{FF2B5EF4-FFF2-40B4-BE49-F238E27FC236}">
                <a16:creationId xmlns:a16="http://schemas.microsoft.com/office/drawing/2014/main" id="{9A151269-7EF2-AA5E-3A93-912025B28701}"/>
              </a:ext>
            </a:extLst>
          </p:cNvPr>
          <p:cNvSpPr txBox="1"/>
          <p:nvPr/>
        </p:nvSpPr>
        <p:spPr>
          <a:xfrm>
            <a:off x="327579" y="1630859"/>
            <a:ext cx="17646082" cy="7694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03"/>
              </a:lnSpc>
            </a:pPr>
            <a:r>
              <a:rPr lang="en-US" sz="5003" b="1" dirty="0">
                <a:solidFill>
                  <a:srgbClr val="0E437F"/>
                </a:solidFill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</a:rPr>
              <a:t>Current Massage Ordinance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DF2759A-53D9-4844-4969-1AB9F7B4D950}"/>
              </a:ext>
            </a:extLst>
          </p:cNvPr>
          <p:cNvSpPr txBox="1">
            <a:spLocks/>
          </p:cNvSpPr>
          <p:nvPr/>
        </p:nvSpPr>
        <p:spPr>
          <a:xfrm>
            <a:off x="768619" y="2628900"/>
            <a:ext cx="16764001" cy="543436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b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current Massage Ordinance has been in effect since 1976.</a:t>
            </a:r>
          </a:p>
          <a:p>
            <a:pPr marL="285750" indent="-285750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Ordinance language is outdated and does not comply with State laws as outlined in the California Business and Professions Code 4600.</a:t>
            </a:r>
          </a:p>
          <a:p>
            <a:pPr marL="285750" indent="-285750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Operational standards for massage establishments are not clearly defined.</a:t>
            </a:r>
          </a:p>
          <a:p>
            <a:pPr marL="285750" indent="-285750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 not ensure professional compliance of the Massage Ordinance.</a:t>
            </a:r>
          </a:p>
          <a:p>
            <a:endParaRPr lang="en-US" sz="32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pic>
        <p:nvPicPr>
          <p:cNvPr id="11" name="Picture 10" descr="Logo, icon&#10;&#10;AI-generated content may be incorrect.">
            <a:extLst>
              <a:ext uri="{FF2B5EF4-FFF2-40B4-BE49-F238E27FC236}">
                <a16:creationId xmlns:a16="http://schemas.microsoft.com/office/drawing/2014/main" id="{88D9688E-CE93-617F-0730-BF470E9CB79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126301"/>
            <a:ext cx="864237" cy="98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211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93E277-F022-E51A-BE1B-46D3A34A00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EA2CA7D-D93B-FCE4-A38F-CC5D4563CA3C}"/>
              </a:ext>
            </a:extLst>
          </p:cNvPr>
          <p:cNvSpPr txBox="1">
            <a:spLocks/>
          </p:cNvSpPr>
          <p:nvPr/>
        </p:nvSpPr>
        <p:spPr>
          <a:xfrm>
            <a:off x="761976" y="2400300"/>
            <a:ext cx="16764001" cy="326097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b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The Department recognizes massage therapy services as a valuable health and therapeutic service offered to the public but unless properly regulated, the operation of massage businesses may be associated with unlawful activity.</a:t>
            </a:r>
          </a:p>
          <a:p>
            <a:pPr algn="just"/>
            <a:endParaRPr lang="en-US" sz="8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en-US" sz="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Purpose of the Proposed Massage Ordinance: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To provide orderly regulations for massage establishments and discourage the misuse of massage therapy as a front for human trafficking, prostitution and related activities in violation with state laws.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To provide orderly regulations for massage establishments all in the interests of public health, safety, and welfare, by providing minimum qualifications for the operators and practitioners of such businesses. </a:t>
            </a:r>
          </a:p>
          <a:p>
            <a:pPr algn="ctr"/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(Continued on next slide)</a:t>
            </a:r>
          </a:p>
          <a:p>
            <a:pPr algn="ctr"/>
            <a:endParaRPr lang="en-US" sz="28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en-US" sz="28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53F0C8EB-AEBC-C667-9B28-9D6DEB6F2CDD}"/>
              </a:ext>
            </a:extLst>
          </p:cNvPr>
          <p:cNvGrpSpPr/>
          <p:nvPr/>
        </p:nvGrpSpPr>
        <p:grpSpPr>
          <a:xfrm>
            <a:off x="0" y="994706"/>
            <a:ext cx="18288000" cy="195820"/>
            <a:chOff x="0" y="0"/>
            <a:chExt cx="24431306" cy="45743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F7C39F2E-A3AC-036F-1BB1-FD41215B9197}"/>
                </a:ext>
              </a:extLst>
            </p:cNvPr>
            <p:cNvSpPr/>
            <p:nvPr/>
          </p:nvSpPr>
          <p:spPr>
            <a:xfrm>
              <a:off x="0" y="0"/>
              <a:ext cx="24431244" cy="457454"/>
            </a:xfrm>
            <a:custGeom>
              <a:avLst/>
              <a:gdLst/>
              <a:ahLst/>
              <a:cxnLst/>
              <a:rect l="l" t="t" r="r" b="b"/>
              <a:pathLst>
                <a:path w="24431244" h="457454">
                  <a:moveTo>
                    <a:pt x="0" y="0"/>
                  </a:moveTo>
                  <a:lnTo>
                    <a:pt x="24431244" y="0"/>
                  </a:lnTo>
                  <a:lnTo>
                    <a:pt x="24431244" y="457454"/>
                  </a:lnTo>
                  <a:lnTo>
                    <a:pt x="0" y="457454"/>
                  </a:lnTo>
                  <a:close/>
                </a:path>
              </a:pathLst>
            </a:custGeom>
            <a:solidFill>
              <a:srgbClr val="25283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Freeform 4">
            <a:extLst>
              <a:ext uri="{FF2B5EF4-FFF2-40B4-BE49-F238E27FC236}">
                <a16:creationId xmlns:a16="http://schemas.microsoft.com/office/drawing/2014/main" id="{EFC42013-E1B4-A647-6F3D-94D7DBA37B12}"/>
              </a:ext>
            </a:extLst>
          </p:cNvPr>
          <p:cNvSpPr/>
          <p:nvPr/>
        </p:nvSpPr>
        <p:spPr>
          <a:xfrm>
            <a:off x="0" y="-2183"/>
            <a:ext cx="18293063" cy="1097262"/>
          </a:xfrm>
          <a:custGeom>
            <a:avLst/>
            <a:gdLst/>
            <a:ahLst/>
            <a:cxnLst/>
            <a:rect l="l" t="t" r="r" b="b"/>
            <a:pathLst>
              <a:path w="18319539" h="1097262">
                <a:moveTo>
                  <a:pt x="0" y="0"/>
                </a:moveTo>
                <a:lnTo>
                  <a:pt x="18319540" y="0"/>
                </a:lnTo>
                <a:lnTo>
                  <a:pt x="18319540" y="1097263"/>
                </a:lnTo>
                <a:lnTo>
                  <a:pt x="0" y="1097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1B45A7EF-3CEC-2A27-CD39-5695C50426FD}"/>
              </a:ext>
            </a:extLst>
          </p:cNvPr>
          <p:cNvGrpSpPr/>
          <p:nvPr/>
        </p:nvGrpSpPr>
        <p:grpSpPr>
          <a:xfrm>
            <a:off x="22761" y="9667387"/>
            <a:ext cx="18301238" cy="686159"/>
            <a:chOff x="0" y="0"/>
            <a:chExt cx="24401650" cy="914879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8D5E5F04-CE60-3EFB-7BCB-AC8F89E7E35C}"/>
                </a:ext>
              </a:extLst>
            </p:cNvPr>
            <p:cNvSpPr/>
            <p:nvPr/>
          </p:nvSpPr>
          <p:spPr>
            <a:xfrm>
              <a:off x="0" y="0"/>
              <a:ext cx="24401653" cy="914908"/>
            </a:xfrm>
            <a:custGeom>
              <a:avLst/>
              <a:gdLst/>
              <a:ahLst/>
              <a:cxnLst/>
              <a:rect l="l" t="t" r="r" b="b"/>
              <a:pathLst>
                <a:path w="24401653" h="914908">
                  <a:moveTo>
                    <a:pt x="0" y="0"/>
                  </a:moveTo>
                  <a:lnTo>
                    <a:pt x="24401653" y="0"/>
                  </a:lnTo>
                  <a:lnTo>
                    <a:pt x="24401653" y="914908"/>
                  </a:lnTo>
                  <a:lnTo>
                    <a:pt x="0" y="914908"/>
                  </a:lnTo>
                  <a:close/>
                </a:path>
              </a:pathLst>
            </a:custGeom>
            <a:solidFill>
              <a:srgbClr val="1259A9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C2EE2432-CA9B-536A-03C2-667EA0C9EE51}"/>
              </a:ext>
            </a:extLst>
          </p:cNvPr>
          <p:cNvSpPr txBox="1"/>
          <p:nvPr/>
        </p:nvSpPr>
        <p:spPr>
          <a:xfrm>
            <a:off x="11936415" y="9761103"/>
            <a:ext cx="5397172" cy="634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375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27" b="0" i="0" u="none" strike="noStrike" kern="1200" cap="none" spc="0" normalizeH="0" baseline="0" noProof="0" dirty="0">
                <a:ln>
                  <a:noFill/>
                </a:ln>
                <a:solidFill>
                  <a:srgbClr val="EAEAEB"/>
                </a:solidFill>
                <a:effectLst/>
                <a:uLnTx/>
                <a:uFillTx/>
                <a:latin typeface="Arial MT Pro"/>
                <a:ea typeface="Arial MT Pro"/>
                <a:cs typeface="Arial MT Pro"/>
                <a:sym typeface="Arial MT Pro"/>
              </a:rPr>
              <a:t>SantaBarbaraCA.gov</a:t>
            </a:r>
          </a:p>
        </p:txBody>
      </p:sp>
      <p:sp>
        <p:nvSpPr>
          <p:cNvPr id="8" name="Freeform 8" descr="SBCitySeal_FullColor_600px.png">
            <a:extLst>
              <a:ext uri="{FF2B5EF4-FFF2-40B4-BE49-F238E27FC236}">
                <a16:creationId xmlns:a16="http://schemas.microsoft.com/office/drawing/2014/main" id="{8488F0BA-6C4B-3980-6C6B-22AA9D2731E2}"/>
              </a:ext>
            </a:extLst>
          </p:cNvPr>
          <p:cNvSpPr/>
          <p:nvPr/>
        </p:nvSpPr>
        <p:spPr>
          <a:xfrm>
            <a:off x="16469351" y="158737"/>
            <a:ext cx="864236" cy="870869"/>
          </a:xfrm>
          <a:custGeom>
            <a:avLst/>
            <a:gdLst/>
            <a:ahLst/>
            <a:cxnLst/>
            <a:rect l="l" t="t" r="r" b="b"/>
            <a:pathLst>
              <a:path w="864236" h="870869">
                <a:moveTo>
                  <a:pt x="0" y="0"/>
                </a:moveTo>
                <a:lnTo>
                  <a:pt x="864236" y="0"/>
                </a:lnTo>
                <a:lnTo>
                  <a:pt x="864236" y="870869"/>
                </a:lnTo>
                <a:lnTo>
                  <a:pt x="0" y="8708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30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36E73C99-392A-72A3-CEAF-BC3A62222983}"/>
              </a:ext>
            </a:extLst>
          </p:cNvPr>
          <p:cNvSpPr txBox="1"/>
          <p:nvPr/>
        </p:nvSpPr>
        <p:spPr>
          <a:xfrm>
            <a:off x="1295400" y="9802623"/>
            <a:ext cx="1454144" cy="320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01"/>
              </a:lnSpc>
            </a:pPr>
            <a:r>
              <a:rPr lang="en-US" sz="2084" dirty="0">
                <a:solidFill>
                  <a:srgbClr val="E8E8ED"/>
                </a:solidFill>
                <a:latin typeface="Arial MT Pro"/>
                <a:ea typeface="Arial MT Pro"/>
                <a:cs typeface="Arial MT Pro"/>
                <a:sym typeface="Arial MT Pro"/>
              </a:rPr>
              <a:t>4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A7895AFF-8048-39C7-B892-E866AB774FC6}"/>
              </a:ext>
            </a:extLst>
          </p:cNvPr>
          <p:cNvSpPr txBox="1"/>
          <p:nvPr/>
        </p:nvSpPr>
        <p:spPr>
          <a:xfrm>
            <a:off x="310253" y="1630859"/>
            <a:ext cx="17646082" cy="7694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03"/>
              </a:lnSpc>
            </a:pPr>
            <a:r>
              <a:rPr lang="en-US" sz="5003" b="1" dirty="0">
                <a:solidFill>
                  <a:srgbClr val="0E437F"/>
                </a:solidFill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</a:rPr>
              <a:t>Purpose</a:t>
            </a:r>
            <a:r>
              <a:rPr lang="en-US" sz="5003" b="1" dirty="0">
                <a:solidFill>
                  <a:srgbClr val="0E437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 of the Proposed Massage Ordinance</a:t>
            </a:r>
          </a:p>
        </p:txBody>
      </p:sp>
      <p:pic>
        <p:nvPicPr>
          <p:cNvPr id="11" name="Picture 10" descr="Logo, icon&#10;&#10;AI-generated content may be incorrect.">
            <a:extLst>
              <a:ext uri="{FF2B5EF4-FFF2-40B4-BE49-F238E27FC236}">
                <a16:creationId xmlns:a16="http://schemas.microsoft.com/office/drawing/2014/main" id="{7EB6F74F-408F-98AF-D9AA-82540DD0453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126301"/>
            <a:ext cx="864237" cy="98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356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608B42-941E-7869-2885-6D0B3D506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FBB399E8-5228-8011-B5F7-0B524A2ACE3E}"/>
              </a:ext>
            </a:extLst>
          </p:cNvPr>
          <p:cNvSpPr txBox="1">
            <a:spLocks/>
          </p:cNvSpPr>
          <p:nvPr/>
        </p:nvSpPr>
        <p:spPr>
          <a:xfrm>
            <a:off x="751293" y="3170237"/>
            <a:ext cx="16764001" cy="326097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b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update language to provide clarity and include appropriate terminology.</a:t>
            </a:r>
          </a:p>
          <a:p>
            <a:pPr marL="285750" indent="-285750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establish operational and application standards that comply with current state laws outlined in California Business and Professions Code 4600, as set forth in the Massage Therapy Act. </a:t>
            </a:r>
          </a:p>
          <a:p>
            <a:pPr marL="285750" indent="-285750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incorporate additional standards of successful regional agencies. </a:t>
            </a:r>
          </a:p>
          <a:p>
            <a:pPr marL="285750" indent="-285750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28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28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28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Bef>
                <a:spcPts val="1200"/>
              </a:spcBef>
            </a:pPr>
            <a:endParaRPr lang="en-US" sz="2800" b="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8CA194AA-2A8C-F5E0-3CFF-A9928BBDF047}"/>
              </a:ext>
            </a:extLst>
          </p:cNvPr>
          <p:cNvGrpSpPr/>
          <p:nvPr/>
        </p:nvGrpSpPr>
        <p:grpSpPr>
          <a:xfrm>
            <a:off x="0" y="994706"/>
            <a:ext cx="18288000" cy="195820"/>
            <a:chOff x="0" y="0"/>
            <a:chExt cx="24431306" cy="45743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DEF5B775-9CBA-A97A-C63C-24FDB82B1DAE}"/>
                </a:ext>
              </a:extLst>
            </p:cNvPr>
            <p:cNvSpPr/>
            <p:nvPr/>
          </p:nvSpPr>
          <p:spPr>
            <a:xfrm>
              <a:off x="0" y="0"/>
              <a:ext cx="24431244" cy="457454"/>
            </a:xfrm>
            <a:custGeom>
              <a:avLst/>
              <a:gdLst/>
              <a:ahLst/>
              <a:cxnLst/>
              <a:rect l="l" t="t" r="r" b="b"/>
              <a:pathLst>
                <a:path w="24431244" h="457454">
                  <a:moveTo>
                    <a:pt x="0" y="0"/>
                  </a:moveTo>
                  <a:lnTo>
                    <a:pt x="24431244" y="0"/>
                  </a:lnTo>
                  <a:lnTo>
                    <a:pt x="24431244" y="457454"/>
                  </a:lnTo>
                  <a:lnTo>
                    <a:pt x="0" y="457454"/>
                  </a:lnTo>
                  <a:close/>
                </a:path>
              </a:pathLst>
            </a:custGeom>
            <a:solidFill>
              <a:srgbClr val="25283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Freeform 4">
            <a:extLst>
              <a:ext uri="{FF2B5EF4-FFF2-40B4-BE49-F238E27FC236}">
                <a16:creationId xmlns:a16="http://schemas.microsoft.com/office/drawing/2014/main" id="{090ECC21-7F3D-1FC8-2644-2783738761EE}"/>
              </a:ext>
            </a:extLst>
          </p:cNvPr>
          <p:cNvSpPr/>
          <p:nvPr/>
        </p:nvSpPr>
        <p:spPr>
          <a:xfrm>
            <a:off x="0" y="-2183"/>
            <a:ext cx="18293063" cy="1097262"/>
          </a:xfrm>
          <a:custGeom>
            <a:avLst/>
            <a:gdLst/>
            <a:ahLst/>
            <a:cxnLst/>
            <a:rect l="l" t="t" r="r" b="b"/>
            <a:pathLst>
              <a:path w="18319539" h="1097262">
                <a:moveTo>
                  <a:pt x="0" y="0"/>
                </a:moveTo>
                <a:lnTo>
                  <a:pt x="18319540" y="0"/>
                </a:lnTo>
                <a:lnTo>
                  <a:pt x="18319540" y="1097263"/>
                </a:lnTo>
                <a:lnTo>
                  <a:pt x="0" y="1097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23310710-DE75-E3EC-0F7F-FFDB6D9A8002}"/>
              </a:ext>
            </a:extLst>
          </p:cNvPr>
          <p:cNvGrpSpPr/>
          <p:nvPr/>
        </p:nvGrpSpPr>
        <p:grpSpPr>
          <a:xfrm>
            <a:off x="0" y="9633666"/>
            <a:ext cx="18301238" cy="686159"/>
            <a:chOff x="0" y="0"/>
            <a:chExt cx="24401650" cy="914879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BABC0E69-DA35-4ABF-8F04-901AF49C67BA}"/>
                </a:ext>
              </a:extLst>
            </p:cNvPr>
            <p:cNvSpPr/>
            <p:nvPr/>
          </p:nvSpPr>
          <p:spPr>
            <a:xfrm>
              <a:off x="0" y="0"/>
              <a:ext cx="24401653" cy="914908"/>
            </a:xfrm>
            <a:custGeom>
              <a:avLst/>
              <a:gdLst/>
              <a:ahLst/>
              <a:cxnLst/>
              <a:rect l="l" t="t" r="r" b="b"/>
              <a:pathLst>
                <a:path w="24401653" h="914908">
                  <a:moveTo>
                    <a:pt x="0" y="0"/>
                  </a:moveTo>
                  <a:lnTo>
                    <a:pt x="24401653" y="0"/>
                  </a:lnTo>
                  <a:lnTo>
                    <a:pt x="24401653" y="914908"/>
                  </a:lnTo>
                  <a:lnTo>
                    <a:pt x="0" y="914908"/>
                  </a:lnTo>
                  <a:close/>
                </a:path>
              </a:pathLst>
            </a:custGeom>
            <a:solidFill>
              <a:srgbClr val="1259A9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A2F5B29F-15E7-AED8-6837-9695E499431A}"/>
              </a:ext>
            </a:extLst>
          </p:cNvPr>
          <p:cNvSpPr txBox="1"/>
          <p:nvPr/>
        </p:nvSpPr>
        <p:spPr>
          <a:xfrm>
            <a:off x="11936415" y="9761103"/>
            <a:ext cx="5397172" cy="634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375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27" b="0" i="0" u="none" strike="noStrike" kern="1200" cap="none" spc="0" normalizeH="0" baseline="0" noProof="0" dirty="0">
                <a:ln>
                  <a:noFill/>
                </a:ln>
                <a:solidFill>
                  <a:srgbClr val="EAEAEB"/>
                </a:solidFill>
                <a:effectLst/>
                <a:uLnTx/>
                <a:uFillTx/>
                <a:latin typeface="Arial MT Pro"/>
                <a:ea typeface="Arial MT Pro"/>
                <a:cs typeface="Arial MT Pro"/>
                <a:sym typeface="Arial MT Pro"/>
              </a:rPr>
              <a:t>SantaBarbaraCA.gov</a:t>
            </a:r>
          </a:p>
        </p:txBody>
      </p:sp>
      <p:sp>
        <p:nvSpPr>
          <p:cNvPr id="8" name="Freeform 8" descr="SBCitySeal_FullColor_600px.png">
            <a:extLst>
              <a:ext uri="{FF2B5EF4-FFF2-40B4-BE49-F238E27FC236}">
                <a16:creationId xmlns:a16="http://schemas.microsoft.com/office/drawing/2014/main" id="{85DB9E23-9195-8FF2-B48F-132112D9321B}"/>
              </a:ext>
            </a:extLst>
          </p:cNvPr>
          <p:cNvSpPr/>
          <p:nvPr/>
        </p:nvSpPr>
        <p:spPr>
          <a:xfrm>
            <a:off x="16469351" y="158737"/>
            <a:ext cx="864236" cy="870869"/>
          </a:xfrm>
          <a:custGeom>
            <a:avLst/>
            <a:gdLst/>
            <a:ahLst/>
            <a:cxnLst/>
            <a:rect l="l" t="t" r="r" b="b"/>
            <a:pathLst>
              <a:path w="864236" h="870869">
                <a:moveTo>
                  <a:pt x="0" y="0"/>
                </a:moveTo>
                <a:lnTo>
                  <a:pt x="864236" y="0"/>
                </a:lnTo>
                <a:lnTo>
                  <a:pt x="864236" y="870869"/>
                </a:lnTo>
                <a:lnTo>
                  <a:pt x="0" y="8708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30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71BC520B-FD8F-4B79-EB6E-709229E74A26}"/>
              </a:ext>
            </a:extLst>
          </p:cNvPr>
          <p:cNvSpPr txBox="1"/>
          <p:nvPr/>
        </p:nvSpPr>
        <p:spPr>
          <a:xfrm>
            <a:off x="1295400" y="9802623"/>
            <a:ext cx="1454144" cy="320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01"/>
              </a:lnSpc>
            </a:pPr>
            <a:r>
              <a:rPr lang="en-US" sz="2084" dirty="0">
                <a:solidFill>
                  <a:srgbClr val="E8E8ED"/>
                </a:solidFill>
                <a:latin typeface="Arial MT Pro"/>
                <a:ea typeface="Arial MT Pro"/>
                <a:cs typeface="Arial MT Pro"/>
                <a:sym typeface="Arial MT Pro"/>
              </a:rPr>
              <a:t>5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87DC22E2-8A4B-99FA-BB67-58B3C2BB2801}"/>
              </a:ext>
            </a:extLst>
          </p:cNvPr>
          <p:cNvSpPr txBox="1"/>
          <p:nvPr/>
        </p:nvSpPr>
        <p:spPr>
          <a:xfrm>
            <a:off x="310253" y="1630859"/>
            <a:ext cx="17646082" cy="15388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03"/>
              </a:lnSpc>
            </a:pPr>
            <a:r>
              <a:rPr lang="en-US" sz="5003" b="1" dirty="0">
                <a:solidFill>
                  <a:srgbClr val="0E437F"/>
                </a:solidFill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</a:rPr>
              <a:t>Purpose</a:t>
            </a:r>
            <a:r>
              <a:rPr lang="en-US" sz="5003" b="1" dirty="0">
                <a:solidFill>
                  <a:srgbClr val="0E437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 of the Proposed Massage Ordinance </a:t>
            </a:r>
          </a:p>
          <a:p>
            <a:pPr algn="ctr">
              <a:lnSpc>
                <a:spcPts val="6003"/>
              </a:lnSpc>
            </a:pPr>
            <a:r>
              <a:rPr lang="en-US" sz="5003" b="1" dirty="0">
                <a:solidFill>
                  <a:srgbClr val="0E437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(Cont.)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7521FC7-91CE-E636-C322-F9B6671849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11747"/>
              </p:ext>
            </p:extLst>
          </p:nvPr>
        </p:nvGraphicFramePr>
        <p:xfrm>
          <a:off x="4114800" y="6808451"/>
          <a:ext cx="9525880" cy="2624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2940">
                  <a:extLst>
                    <a:ext uri="{9D8B030D-6E8A-4147-A177-3AD203B41FA5}">
                      <a16:colId xmlns:a16="http://schemas.microsoft.com/office/drawing/2014/main" val="907975000"/>
                    </a:ext>
                  </a:extLst>
                </a:gridCol>
                <a:gridCol w="4762940">
                  <a:extLst>
                    <a:ext uri="{9D8B030D-6E8A-4147-A177-3AD203B41FA5}">
                      <a16:colId xmlns:a16="http://schemas.microsoft.com/office/drawing/2014/main" val="3899538222"/>
                    </a:ext>
                  </a:extLst>
                </a:gridCol>
              </a:tblGrid>
              <a:tr h="524959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Other 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Cities</a:t>
                      </a:r>
                      <a:r>
                        <a:rPr lang="en-US" sz="2400" dirty="0"/>
                        <a:t> who have incorporated CA B&amp;P Code 4600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010202"/>
                  </a:ext>
                </a:extLst>
              </a:tr>
              <a:tr h="524959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City of Ventura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City of Rocklin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5388573"/>
                  </a:ext>
                </a:extLst>
              </a:tr>
              <a:tr h="524959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City of San Luis Obispo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City of Sunnyvale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6024917"/>
                  </a:ext>
                </a:extLst>
              </a:tr>
              <a:tr h="524959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City of Santa Maria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City of Monterey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9074672"/>
                  </a:ext>
                </a:extLst>
              </a:tr>
              <a:tr h="524959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City of Camarillo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4494364"/>
                  </a:ext>
                </a:extLst>
              </a:tr>
            </a:tbl>
          </a:graphicData>
        </a:graphic>
      </p:graphicFrame>
      <p:pic>
        <p:nvPicPr>
          <p:cNvPr id="11" name="Picture 10" descr="Logo, icon&#10;&#10;AI-generated content may be incorrect.">
            <a:extLst>
              <a:ext uri="{FF2B5EF4-FFF2-40B4-BE49-F238E27FC236}">
                <a16:creationId xmlns:a16="http://schemas.microsoft.com/office/drawing/2014/main" id="{007CCC48-7737-DE14-C34D-0C6E2F99A9A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126301"/>
            <a:ext cx="864237" cy="98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430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B90129-6BC7-1EC4-D464-F4EA568BF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7CD94C80-6907-7CA3-77D0-907B4D9EF9CA}"/>
              </a:ext>
            </a:extLst>
          </p:cNvPr>
          <p:cNvSpPr txBox="1">
            <a:spLocks/>
          </p:cNvSpPr>
          <p:nvPr/>
        </p:nvSpPr>
        <p:spPr>
          <a:xfrm>
            <a:off x="761976" y="2400300"/>
            <a:ext cx="16764001" cy="326097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b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800"/>
              </a:spcBef>
            </a:pPr>
            <a:r>
              <a:rPr lang="en-US" sz="28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Legitimate Massage Establishments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Maintaining legitimate, lawful and safe massage establishments citywide.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Addressing community complaints about suspicious activity.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Taking steps to prevent illicit conduct in closed-door environments.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Being a responsible partner to reduce likelihood of human trafficking or exploitation in our community.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Promoting transparency and compliance through fair and consistent inspections.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Ensure practitioners are licensed and follow rules (which reduces illegitimate business).</a:t>
            </a:r>
          </a:p>
          <a:p>
            <a:pPr algn="ctr"/>
            <a:endParaRPr lang="en-US" sz="28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310B13D0-CF48-A6F2-6A28-1A4F2DAAB245}"/>
              </a:ext>
            </a:extLst>
          </p:cNvPr>
          <p:cNvGrpSpPr/>
          <p:nvPr/>
        </p:nvGrpSpPr>
        <p:grpSpPr>
          <a:xfrm>
            <a:off x="0" y="994706"/>
            <a:ext cx="18288000" cy="195820"/>
            <a:chOff x="0" y="0"/>
            <a:chExt cx="24431306" cy="45743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72337F42-6098-483A-C61A-0F8EF86CC546}"/>
                </a:ext>
              </a:extLst>
            </p:cNvPr>
            <p:cNvSpPr/>
            <p:nvPr/>
          </p:nvSpPr>
          <p:spPr>
            <a:xfrm>
              <a:off x="0" y="0"/>
              <a:ext cx="24431244" cy="457454"/>
            </a:xfrm>
            <a:custGeom>
              <a:avLst/>
              <a:gdLst/>
              <a:ahLst/>
              <a:cxnLst/>
              <a:rect l="l" t="t" r="r" b="b"/>
              <a:pathLst>
                <a:path w="24431244" h="457454">
                  <a:moveTo>
                    <a:pt x="0" y="0"/>
                  </a:moveTo>
                  <a:lnTo>
                    <a:pt x="24431244" y="0"/>
                  </a:lnTo>
                  <a:lnTo>
                    <a:pt x="24431244" y="457454"/>
                  </a:lnTo>
                  <a:lnTo>
                    <a:pt x="0" y="457454"/>
                  </a:lnTo>
                  <a:close/>
                </a:path>
              </a:pathLst>
            </a:custGeom>
            <a:solidFill>
              <a:srgbClr val="25283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Freeform 4">
            <a:extLst>
              <a:ext uri="{FF2B5EF4-FFF2-40B4-BE49-F238E27FC236}">
                <a16:creationId xmlns:a16="http://schemas.microsoft.com/office/drawing/2014/main" id="{7E58EF48-F061-3A86-B83B-1C7C451948E0}"/>
              </a:ext>
            </a:extLst>
          </p:cNvPr>
          <p:cNvSpPr/>
          <p:nvPr/>
        </p:nvSpPr>
        <p:spPr>
          <a:xfrm>
            <a:off x="0" y="-2183"/>
            <a:ext cx="18293063" cy="1097262"/>
          </a:xfrm>
          <a:custGeom>
            <a:avLst/>
            <a:gdLst/>
            <a:ahLst/>
            <a:cxnLst/>
            <a:rect l="l" t="t" r="r" b="b"/>
            <a:pathLst>
              <a:path w="18319539" h="1097262">
                <a:moveTo>
                  <a:pt x="0" y="0"/>
                </a:moveTo>
                <a:lnTo>
                  <a:pt x="18319540" y="0"/>
                </a:lnTo>
                <a:lnTo>
                  <a:pt x="18319540" y="1097263"/>
                </a:lnTo>
                <a:lnTo>
                  <a:pt x="0" y="1097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DEE4AA10-4C63-99F6-A64C-E80C091DBAFB}"/>
              </a:ext>
            </a:extLst>
          </p:cNvPr>
          <p:cNvGrpSpPr/>
          <p:nvPr/>
        </p:nvGrpSpPr>
        <p:grpSpPr>
          <a:xfrm>
            <a:off x="22761" y="9667387"/>
            <a:ext cx="18301238" cy="686159"/>
            <a:chOff x="0" y="0"/>
            <a:chExt cx="24401650" cy="914879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5DFA9961-1B84-517B-8F6A-EFC14391D651}"/>
                </a:ext>
              </a:extLst>
            </p:cNvPr>
            <p:cNvSpPr/>
            <p:nvPr/>
          </p:nvSpPr>
          <p:spPr>
            <a:xfrm>
              <a:off x="0" y="0"/>
              <a:ext cx="24401653" cy="914908"/>
            </a:xfrm>
            <a:custGeom>
              <a:avLst/>
              <a:gdLst/>
              <a:ahLst/>
              <a:cxnLst/>
              <a:rect l="l" t="t" r="r" b="b"/>
              <a:pathLst>
                <a:path w="24401653" h="914908">
                  <a:moveTo>
                    <a:pt x="0" y="0"/>
                  </a:moveTo>
                  <a:lnTo>
                    <a:pt x="24401653" y="0"/>
                  </a:lnTo>
                  <a:lnTo>
                    <a:pt x="24401653" y="914908"/>
                  </a:lnTo>
                  <a:lnTo>
                    <a:pt x="0" y="914908"/>
                  </a:lnTo>
                  <a:close/>
                </a:path>
              </a:pathLst>
            </a:custGeom>
            <a:solidFill>
              <a:srgbClr val="1259A9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12181D83-DFC6-F199-9B99-6A9160C2C5A4}"/>
              </a:ext>
            </a:extLst>
          </p:cNvPr>
          <p:cNvSpPr txBox="1"/>
          <p:nvPr/>
        </p:nvSpPr>
        <p:spPr>
          <a:xfrm>
            <a:off x="11936415" y="9761103"/>
            <a:ext cx="5397172" cy="634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375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27" b="0" i="0" u="none" strike="noStrike" kern="1200" cap="none" spc="0" normalizeH="0" baseline="0" noProof="0" dirty="0">
                <a:ln>
                  <a:noFill/>
                </a:ln>
                <a:solidFill>
                  <a:srgbClr val="EAEAEB"/>
                </a:solidFill>
                <a:effectLst/>
                <a:uLnTx/>
                <a:uFillTx/>
                <a:latin typeface="Arial MT Pro"/>
                <a:ea typeface="Arial MT Pro"/>
                <a:cs typeface="Arial MT Pro"/>
                <a:sym typeface="Arial MT Pro"/>
              </a:rPr>
              <a:t>SantaBarbaraCA.gov</a:t>
            </a:r>
          </a:p>
        </p:txBody>
      </p:sp>
      <p:sp>
        <p:nvSpPr>
          <p:cNvPr id="8" name="Freeform 8" descr="SBCitySeal_FullColor_600px.png">
            <a:extLst>
              <a:ext uri="{FF2B5EF4-FFF2-40B4-BE49-F238E27FC236}">
                <a16:creationId xmlns:a16="http://schemas.microsoft.com/office/drawing/2014/main" id="{96C1F480-258C-D4C9-8CB6-1538AE386E58}"/>
              </a:ext>
            </a:extLst>
          </p:cNvPr>
          <p:cNvSpPr/>
          <p:nvPr/>
        </p:nvSpPr>
        <p:spPr>
          <a:xfrm>
            <a:off x="16469351" y="158737"/>
            <a:ext cx="864236" cy="870869"/>
          </a:xfrm>
          <a:custGeom>
            <a:avLst/>
            <a:gdLst/>
            <a:ahLst/>
            <a:cxnLst/>
            <a:rect l="l" t="t" r="r" b="b"/>
            <a:pathLst>
              <a:path w="864236" h="870869">
                <a:moveTo>
                  <a:pt x="0" y="0"/>
                </a:moveTo>
                <a:lnTo>
                  <a:pt x="864236" y="0"/>
                </a:lnTo>
                <a:lnTo>
                  <a:pt x="864236" y="870869"/>
                </a:lnTo>
                <a:lnTo>
                  <a:pt x="0" y="8708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30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37B79DF7-2220-911E-C6C0-9F4051A6DDEC}"/>
              </a:ext>
            </a:extLst>
          </p:cNvPr>
          <p:cNvSpPr txBox="1"/>
          <p:nvPr/>
        </p:nvSpPr>
        <p:spPr>
          <a:xfrm>
            <a:off x="1295400" y="9802623"/>
            <a:ext cx="1454144" cy="320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01"/>
              </a:lnSpc>
            </a:pPr>
            <a:r>
              <a:rPr lang="en-US" sz="2084" dirty="0">
                <a:solidFill>
                  <a:srgbClr val="E8E8ED"/>
                </a:solidFill>
                <a:latin typeface="Arial MT Pro"/>
                <a:ea typeface="Arial MT Pro"/>
                <a:cs typeface="Arial MT Pro"/>
                <a:sym typeface="Arial MT Pro"/>
              </a:rPr>
              <a:t>6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D3C614CF-768B-E35D-6AF9-F974C335747E}"/>
              </a:ext>
            </a:extLst>
          </p:cNvPr>
          <p:cNvSpPr txBox="1"/>
          <p:nvPr/>
        </p:nvSpPr>
        <p:spPr>
          <a:xfrm>
            <a:off x="310253" y="1630859"/>
            <a:ext cx="17646082" cy="7694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03"/>
              </a:lnSpc>
            </a:pPr>
            <a:r>
              <a:rPr lang="en-US" sz="5003" b="1" dirty="0">
                <a:solidFill>
                  <a:srgbClr val="0E437F"/>
                </a:solidFill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</a:rPr>
              <a:t>Public Safety Priorities </a:t>
            </a:r>
          </a:p>
        </p:txBody>
      </p:sp>
      <p:pic>
        <p:nvPicPr>
          <p:cNvPr id="11" name="Picture 10" descr="Logo, icon&#10;&#10;AI-generated content may be incorrect.">
            <a:extLst>
              <a:ext uri="{FF2B5EF4-FFF2-40B4-BE49-F238E27FC236}">
                <a16:creationId xmlns:a16="http://schemas.microsoft.com/office/drawing/2014/main" id="{0FA77F6F-287F-8C0F-9650-EC7C549CD2A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126301"/>
            <a:ext cx="864237" cy="98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537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19C286-9338-E876-7EEF-25307F927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BFAD984B-EB20-C79E-0153-46474B497F65}"/>
              </a:ext>
            </a:extLst>
          </p:cNvPr>
          <p:cNvSpPr txBox="1">
            <a:spLocks/>
          </p:cNvSpPr>
          <p:nvPr/>
        </p:nvSpPr>
        <p:spPr>
          <a:xfrm>
            <a:off x="761976" y="2400300"/>
            <a:ext cx="16764001" cy="326097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b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800"/>
              </a:spcBef>
            </a:pPr>
            <a:r>
              <a:rPr lang="en-US" sz="28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Strengthening Enforcement &amp; Improving Compliance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Current Code offers limited enforcement mechanisms when suspicious activity is identified.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Proposed ordinance establishes clear, enforceable standards for all massage     establishments.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Makes violations easier to identify, document, and act upon.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Investigations are resource heavy, often requiring surveillance, interviews, and multi-agency work.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Investigations that do not reach the probable cause/arrest threshold can still be addressed by ordinance.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Introduces annual and unannounced inspections as key enforcement tool.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Enhances public safety ands serves to prevent human trafficking, exploitation, and other violations.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en-US" sz="28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C974FFFE-20AA-7D7F-CABF-D1A70587015A}"/>
              </a:ext>
            </a:extLst>
          </p:cNvPr>
          <p:cNvGrpSpPr/>
          <p:nvPr/>
        </p:nvGrpSpPr>
        <p:grpSpPr>
          <a:xfrm>
            <a:off x="0" y="994706"/>
            <a:ext cx="18288000" cy="195820"/>
            <a:chOff x="0" y="0"/>
            <a:chExt cx="24431306" cy="45743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9BA68773-9FCD-AAE6-1D68-684BBFBB2566}"/>
                </a:ext>
              </a:extLst>
            </p:cNvPr>
            <p:cNvSpPr/>
            <p:nvPr/>
          </p:nvSpPr>
          <p:spPr>
            <a:xfrm>
              <a:off x="0" y="0"/>
              <a:ext cx="24431244" cy="457454"/>
            </a:xfrm>
            <a:custGeom>
              <a:avLst/>
              <a:gdLst/>
              <a:ahLst/>
              <a:cxnLst/>
              <a:rect l="l" t="t" r="r" b="b"/>
              <a:pathLst>
                <a:path w="24431244" h="457454">
                  <a:moveTo>
                    <a:pt x="0" y="0"/>
                  </a:moveTo>
                  <a:lnTo>
                    <a:pt x="24431244" y="0"/>
                  </a:lnTo>
                  <a:lnTo>
                    <a:pt x="24431244" y="457454"/>
                  </a:lnTo>
                  <a:lnTo>
                    <a:pt x="0" y="457454"/>
                  </a:lnTo>
                  <a:close/>
                </a:path>
              </a:pathLst>
            </a:custGeom>
            <a:solidFill>
              <a:srgbClr val="25283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Freeform 4">
            <a:extLst>
              <a:ext uri="{FF2B5EF4-FFF2-40B4-BE49-F238E27FC236}">
                <a16:creationId xmlns:a16="http://schemas.microsoft.com/office/drawing/2014/main" id="{3F4E009F-9A74-9036-997D-7826CDFFDF95}"/>
              </a:ext>
            </a:extLst>
          </p:cNvPr>
          <p:cNvSpPr/>
          <p:nvPr/>
        </p:nvSpPr>
        <p:spPr>
          <a:xfrm>
            <a:off x="0" y="-2183"/>
            <a:ext cx="18293063" cy="1097262"/>
          </a:xfrm>
          <a:custGeom>
            <a:avLst/>
            <a:gdLst/>
            <a:ahLst/>
            <a:cxnLst/>
            <a:rect l="l" t="t" r="r" b="b"/>
            <a:pathLst>
              <a:path w="18319539" h="1097262">
                <a:moveTo>
                  <a:pt x="0" y="0"/>
                </a:moveTo>
                <a:lnTo>
                  <a:pt x="18319540" y="0"/>
                </a:lnTo>
                <a:lnTo>
                  <a:pt x="18319540" y="1097263"/>
                </a:lnTo>
                <a:lnTo>
                  <a:pt x="0" y="1097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2B356A06-C833-BCA5-C1F3-82AD598D007C}"/>
              </a:ext>
            </a:extLst>
          </p:cNvPr>
          <p:cNvGrpSpPr/>
          <p:nvPr/>
        </p:nvGrpSpPr>
        <p:grpSpPr>
          <a:xfrm>
            <a:off x="22761" y="9667387"/>
            <a:ext cx="18301238" cy="686159"/>
            <a:chOff x="0" y="0"/>
            <a:chExt cx="24401650" cy="914879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8D6FC93B-6A52-AABC-291D-BCCE674C2CDE}"/>
                </a:ext>
              </a:extLst>
            </p:cNvPr>
            <p:cNvSpPr/>
            <p:nvPr/>
          </p:nvSpPr>
          <p:spPr>
            <a:xfrm>
              <a:off x="0" y="0"/>
              <a:ext cx="24401653" cy="914908"/>
            </a:xfrm>
            <a:custGeom>
              <a:avLst/>
              <a:gdLst/>
              <a:ahLst/>
              <a:cxnLst/>
              <a:rect l="l" t="t" r="r" b="b"/>
              <a:pathLst>
                <a:path w="24401653" h="914908">
                  <a:moveTo>
                    <a:pt x="0" y="0"/>
                  </a:moveTo>
                  <a:lnTo>
                    <a:pt x="24401653" y="0"/>
                  </a:lnTo>
                  <a:lnTo>
                    <a:pt x="24401653" y="914908"/>
                  </a:lnTo>
                  <a:lnTo>
                    <a:pt x="0" y="914908"/>
                  </a:lnTo>
                  <a:close/>
                </a:path>
              </a:pathLst>
            </a:custGeom>
            <a:solidFill>
              <a:srgbClr val="1259A9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F4360BAB-9969-D694-6187-587A0159CDE7}"/>
              </a:ext>
            </a:extLst>
          </p:cNvPr>
          <p:cNvSpPr txBox="1"/>
          <p:nvPr/>
        </p:nvSpPr>
        <p:spPr>
          <a:xfrm>
            <a:off x="11936415" y="9761103"/>
            <a:ext cx="5397172" cy="634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375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27" b="0" i="0" u="none" strike="noStrike" kern="1200" cap="none" spc="0" normalizeH="0" baseline="0" noProof="0" dirty="0">
                <a:ln>
                  <a:noFill/>
                </a:ln>
                <a:solidFill>
                  <a:srgbClr val="EAEAEB"/>
                </a:solidFill>
                <a:effectLst/>
                <a:uLnTx/>
                <a:uFillTx/>
                <a:latin typeface="Arial MT Pro"/>
                <a:ea typeface="Arial MT Pro"/>
                <a:cs typeface="Arial MT Pro"/>
                <a:sym typeface="Arial MT Pro"/>
              </a:rPr>
              <a:t>SantaBarbaraCA.gov</a:t>
            </a:r>
          </a:p>
        </p:txBody>
      </p:sp>
      <p:sp>
        <p:nvSpPr>
          <p:cNvPr id="8" name="Freeform 8" descr="SBCitySeal_FullColor_600px.png">
            <a:extLst>
              <a:ext uri="{FF2B5EF4-FFF2-40B4-BE49-F238E27FC236}">
                <a16:creationId xmlns:a16="http://schemas.microsoft.com/office/drawing/2014/main" id="{10BDD74F-1B3B-6B9B-FE75-308178AA3DD8}"/>
              </a:ext>
            </a:extLst>
          </p:cNvPr>
          <p:cNvSpPr/>
          <p:nvPr/>
        </p:nvSpPr>
        <p:spPr>
          <a:xfrm>
            <a:off x="16469351" y="158737"/>
            <a:ext cx="864236" cy="870869"/>
          </a:xfrm>
          <a:custGeom>
            <a:avLst/>
            <a:gdLst/>
            <a:ahLst/>
            <a:cxnLst/>
            <a:rect l="l" t="t" r="r" b="b"/>
            <a:pathLst>
              <a:path w="864236" h="870869">
                <a:moveTo>
                  <a:pt x="0" y="0"/>
                </a:moveTo>
                <a:lnTo>
                  <a:pt x="864236" y="0"/>
                </a:lnTo>
                <a:lnTo>
                  <a:pt x="864236" y="870869"/>
                </a:lnTo>
                <a:lnTo>
                  <a:pt x="0" y="8708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30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C9572095-D4C9-8AB5-DE83-271503BF4B6F}"/>
              </a:ext>
            </a:extLst>
          </p:cNvPr>
          <p:cNvSpPr txBox="1"/>
          <p:nvPr/>
        </p:nvSpPr>
        <p:spPr>
          <a:xfrm>
            <a:off x="1295400" y="9802623"/>
            <a:ext cx="1454144" cy="320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01"/>
              </a:lnSpc>
            </a:pPr>
            <a:r>
              <a:rPr lang="en-US" sz="2084" dirty="0">
                <a:solidFill>
                  <a:srgbClr val="E8E8ED"/>
                </a:solidFill>
                <a:latin typeface="Arial MT Pro"/>
                <a:ea typeface="Arial MT Pro"/>
                <a:cs typeface="Arial MT Pro"/>
                <a:sym typeface="Arial MT Pro"/>
              </a:rPr>
              <a:t>7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EAE515A4-0D4A-C4AF-329D-B7962EB03C7E}"/>
              </a:ext>
            </a:extLst>
          </p:cNvPr>
          <p:cNvSpPr txBox="1"/>
          <p:nvPr/>
        </p:nvSpPr>
        <p:spPr>
          <a:xfrm>
            <a:off x="310253" y="1630859"/>
            <a:ext cx="17646082" cy="7694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03"/>
              </a:lnSpc>
            </a:pPr>
            <a:r>
              <a:rPr lang="en-US" sz="5003" b="1" dirty="0">
                <a:solidFill>
                  <a:srgbClr val="0E437F"/>
                </a:solidFill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</a:rPr>
              <a:t>Benefits of the Proposed Ordinance Update</a:t>
            </a:r>
            <a:endParaRPr lang="en-US" sz="5003" b="1" dirty="0">
              <a:solidFill>
                <a:srgbClr val="0E437F"/>
              </a:solidFill>
              <a:latin typeface="Arial MT Pro Bold"/>
              <a:ea typeface="Arial MT Pro Bold"/>
              <a:cs typeface="Arial MT Pro Bold"/>
              <a:sym typeface="Arial MT Pro Bold"/>
            </a:endParaRPr>
          </a:p>
        </p:txBody>
      </p:sp>
      <p:pic>
        <p:nvPicPr>
          <p:cNvPr id="11" name="Picture 10" descr="Logo, icon&#10;&#10;AI-generated content may be incorrect.">
            <a:extLst>
              <a:ext uri="{FF2B5EF4-FFF2-40B4-BE49-F238E27FC236}">
                <a16:creationId xmlns:a16="http://schemas.microsoft.com/office/drawing/2014/main" id="{A4D08A68-19A4-2E91-5FEC-1AAD3CA4AAE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126301"/>
            <a:ext cx="864237" cy="98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820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4F3E60-CFC1-C80A-B89C-AB05BF743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20FC6962-89DE-AF98-6510-98C4818944C2}"/>
              </a:ext>
            </a:extLst>
          </p:cNvPr>
          <p:cNvGrpSpPr/>
          <p:nvPr/>
        </p:nvGrpSpPr>
        <p:grpSpPr>
          <a:xfrm>
            <a:off x="0" y="994706"/>
            <a:ext cx="18288000" cy="195820"/>
            <a:chOff x="0" y="0"/>
            <a:chExt cx="24431306" cy="45743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F7CF53C8-2B89-4454-A41C-646209702BF7}"/>
                </a:ext>
              </a:extLst>
            </p:cNvPr>
            <p:cNvSpPr/>
            <p:nvPr/>
          </p:nvSpPr>
          <p:spPr>
            <a:xfrm>
              <a:off x="0" y="0"/>
              <a:ext cx="24431244" cy="457454"/>
            </a:xfrm>
            <a:custGeom>
              <a:avLst/>
              <a:gdLst/>
              <a:ahLst/>
              <a:cxnLst/>
              <a:rect l="l" t="t" r="r" b="b"/>
              <a:pathLst>
                <a:path w="24431244" h="457454">
                  <a:moveTo>
                    <a:pt x="0" y="0"/>
                  </a:moveTo>
                  <a:lnTo>
                    <a:pt x="24431244" y="0"/>
                  </a:lnTo>
                  <a:lnTo>
                    <a:pt x="24431244" y="457454"/>
                  </a:lnTo>
                  <a:lnTo>
                    <a:pt x="0" y="457454"/>
                  </a:lnTo>
                  <a:close/>
                </a:path>
              </a:pathLst>
            </a:custGeom>
            <a:solidFill>
              <a:srgbClr val="25283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Freeform 4">
            <a:extLst>
              <a:ext uri="{FF2B5EF4-FFF2-40B4-BE49-F238E27FC236}">
                <a16:creationId xmlns:a16="http://schemas.microsoft.com/office/drawing/2014/main" id="{90417282-225D-C42B-F284-D5362D0B79B0}"/>
              </a:ext>
            </a:extLst>
          </p:cNvPr>
          <p:cNvSpPr/>
          <p:nvPr/>
        </p:nvSpPr>
        <p:spPr>
          <a:xfrm>
            <a:off x="0" y="-2183"/>
            <a:ext cx="18293063" cy="1097262"/>
          </a:xfrm>
          <a:custGeom>
            <a:avLst/>
            <a:gdLst/>
            <a:ahLst/>
            <a:cxnLst/>
            <a:rect l="l" t="t" r="r" b="b"/>
            <a:pathLst>
              <a:path w="18319539" h="1097262">
                <a:moveTo>
                  <a:pt x="0" y="0"/>
                </a:moveTo>
                <a:lnTo>
                  <a:pt x="18319540" y="0"/>
                </a:lnTo>
                <a:lnTo>
                  <a:pt x="18319540" y="1097263"/>
                </a:lnTo>
                <a:lnTo>
                  <a:pt x="0" y="1097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8A0BD6BC-75C2-DD53-B963-0AC720104969}"/>
              </a:ext>
            </a:extLst>
          </p:cNvPr>
          <p:cNvGrpSpPr/>
          <p:nvPr/>
        </p:nvGrpSpPr>
        <p:grpSpPr>
          <a:xfrm>
            <a:off x="0" y="9633666"/>
            <a:ext cx="18301238" cy="686159"/>
            <a:chOff x="0" y="0"/>
            <a:chExt cx="24401650" cy="914879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3C90B49A-134B-BA70-7BD1-A4AEE2D8AE36}"/>
                </a:ext>
              </a:extLst>
            </p:cNvPr>
            <p:cNvSpPr/>
            <p:nvPr/>
          </p:nvSpPr>
          <p:spPr>
            <a:xfrm>
              <a:off x="0" y="0"/>
              <a:ext cx="24401653" cy="914908"/>
            </a:xfrm>
            <a:custGeom>
              <a:avLst/>
              <a:gdLst/>
              <a:ahLst/>
              <a:cxnLst/>
              <a:rect l="l" t="t" r="r" b="b"/>
              <a:pathLst>
                <a:path w="24401653" h="914908">
                  <a:moveTo>
                    <a:pt x="0" y="0"/>
                  </a:moveTo>
                  <a:lnTo>
                    <a:pt x="24401653" y="0"/>
                  </a:lnTo>
                  <a:lnTo>
                    <a:pt x="24401653" y="914908"/>
                  </a:lnTo>
                  <a:lnTo>
                    <a:pt x="0" y="914908"/>
                  </a:lnTo>
                  <a:close/>
                </a:path>
              </a:pathLst>
            </a:custGeom>
            <a:solidFill>
              <a:srgbClr val="1259A9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1CAC24D3-9C91-98B3-5AF3-A534F919BBFA}"/>
              </a:ext>
            </a:extLst>
          </p:cNvPr>
          <p:cNvSpPr txBox="1"/>
          <p:nvPr/>
        </p:nvSpPr>
        <p:spPr>
          <a:xfrm>
            <a:off x="11936415" y="9761103"/>
            <a:ext cx="5397172" cy="634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375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27" b="0" i="0" u="none" strike="noStrike" kern="1200" cap="none" spc="0" normalizeH="0" baseline="0" noProof="0" dirty="0">
                <a:ln>
                  <a:noFill/>
                </a:ln>
                <a:solidFill>
                  <a:srgbClr val="EAEAEB"/>
                </a:solidFill>
                <a:effectLst/>
                <a:uLnTx/>
                <a:uFillTx/>
                <a:latin typeface="Arial MT Pro"/>
                <a:ea typeface="Arial MT Pro"/>
                <a:cs typeface="Arial MT Pro"/>
                <a:sym typeface="Arial MT Pro"/>
              </a:rPr>
              <a:t>SantaBarbaraCA.gov</a:t>
            </a:r>
          </a:p>
        </p:txBody>
      </p:sp>
      <p:sp>
        <p:nvSpPr>
          <p:cNvPr id="8" name="Freeform 8" descr="SBCitySeal_FullColor_600px.png">
            <a:extLst>
              <a:ext uri="{FF2B5EF4-FFF2-40B4-BE49-F238E27FC236}">
                <a16:creationId xmlns:a16="http://schemas.microsoft.com/office/drawing/2014/main" id="{BB3FC360-9E80-3E41-9466-77E3BCF4EF69}"/>
              </a:ext>
            </a:extLst>
          </p:cNvPr>
          <p:cNvSpPr/>
          <p:nvPr/>
        </p:nvSpPr>
        <p:spPr>
          <a:xfrm>
            <a:off x="16469351" y="158737"/>
            <a:ext cx="864236" cy="870869"/>
          </a:xfrm>
          <a:custGeom>
            <a:avLst/>
            <a:gdLst/>
            <a:ahLst/>
            <a:cxnLst/>
            <a:rect l="l" t="t" r="r" b="b"/>
            <a:pathLst>
              <a:path w="864236" h="870869">
                <a:moveTo>
                  <a:pt x="0" y="0"/>
                </a:moveTo>
                <a:lnTo>
                  <a:pt x="864236" y="0"/>
                </a:lnTo>
                <a:lnTo>
                  <a:pt x="864236" y="870869"/>
                </a:lnTo>
                <a:lnTo>
                  <a:pt x="0" y="8708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30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F9B76153-1C46-8184-7A59-F121E70CB8F5}"/>
              </a:ext>
            </a:extLst>
          </p:cNvPr>
          <p:cNvSpPr txBox="1"/>
          <p:nvPr/>
        </p:nvSpPr>
        <p:spPr>
          <a:xfrm>
            <a:off x="1295400" y="9802623"/>
            <a:ext cx="1454144" cy="320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01"/>
              </a:lnSpc>
            </a:pPr>
            <a:r>
              <a:rPr lang="en-US" sz="2084" dirty="0">
                <a:solidFill>
                  <a:srgbClr val="E8E8ED"/>
                </a:solidFill>
                <a:latin typeface="Arial MT Pro"/>
                <a:ea typeface="Arial MT Pro"/>
                <a:cs typeface="Arial MT Pro"/>
                <a:sym typeface="Arial MT Pro"/>
              </a:rPr>
              <a:t>8</a:t>
            </a:r>
          </a:p>
        </p:txBody>
      </p:sp>
      <p:sp>
        <p:nvSpPr>
          <p:cNvPr id="11" name="TextBox 30">
            <a:extLst>
              <a:ext uri="{FF2B5EF4-FFF2-40B4-BE49-F238E27FC236}">
                <a16:creationId xmlns:a16="http://schemas.microsoft.com/office/drawing/2014/main" id="{B9FB4970-3A27-0D77-C406-7B842182C12B}"/>
              </a:ext>
            </a:extLst>
          </p:cNvPr>
          <p:cNvSpPr txBox="1"/>
          <p:nvPr/>
        </p:nvSpPr>
        <p:spPr>
          <a:xfrm>
            <a:off x="751293" y="2552700"/>
            <a:ext cx="16764000" cy="49061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85750" lvl="0" indent="-285750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spc="150" dirty="0">
                <a:latin typeface="Arial" panose="020B0604020202020204" pitchFamily="34" charset="0"/>
                <a:cs typeface="Arial" panose="020B0604020202020204" pitchFamily="34" charset="0"/>
                <a:sym typeface="Arial MT Pro Bold"/>
              </a:rPr>
              <a:t>Enacted in 2008 through California legislation, the Massage Therapy Act established a uniform standard of laws for massage professionals and establishments. </a:t>
            </a:r>
          </a:p>
          <a:p>
            <a:pPr marL="285750" lvl="0" indent="-285750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spc="150" dirty="0">
                <a:latin typeface="Arial" panose="020B0604020202020204" pitchFamily="34" charset="0"/>
                <a:cs typeface="Arial" panose="020B0604020202020204" pitchFamily="34" charset="0"/>
                <a:sym typeface="Arial MT Pro Bold"/>
              </a:rPr>
              <a:t>These laws are set forth in the California Business and Professions Code 4600.</a:t>
            </a:r>
          </a:p>
          <a:p>
            <a:pPr marL="285750" lvl="2" indent="-285750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spc="150" dirty="0">
                <a:latin typeface="Arial" panose="020B0604020202020204" pitchFamily="34" charset="0"/>
                <a:cs typeface="Arial" panose="020B0604020202020204" pitchFamily="34" charset="0"/>
                <a:sym typeface="Arial MT Pro Bold"/>
              </a:rPr>
              <a:t>Appointed the California Massage Therapy Council (CAMTC) as the legislative authority for massage schools and therapists.</a:t>
            </a:r>
          </a:p>
          <a:p>
            <a:pPr marL="285750" indent="-285750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spc="150" dirty="0">
                <a:latin typeface="Arial" panose="020B0604020202020204" pitchFamily="34" charset="0"/>
                <a:cs typeface="Arial" panose="020B0604020202020204" pitchFamily="34" charset="0"/>
                <a:sym typeface="Arial MT Pro Bold"/>
              </a:rPr>
              <a:t>Establishes consistent standards and regulations for local governments to effectively regulate massage professionals and establishments. </a:t>
            </a:r>
          </a:p>
        </p:txBody>
      </p:sp>
      <p:sp>
        <p:nvSpPr>
          <p:cNvPr id="12" name="TextBox 34">
            <a:extLst>
              <a:ext uri="{FF2B5EF4-FFF2-40B4-BE49-F238E27FC236}">
                <a16:creationId xmlns:a16="http://schemas.microsoft.com/office/drawing/2014/main" id="{3EE31900-1D6B-4F59-0893-40D678C5875E}"/>
              </a:ext>
            </a:extLst>
          </p:cNvPr>
          <p:cNvSpPr txBox="1"/>
          <p:nvPr/>
        </p:nvSpPr>
        <p:spPr>
          <a:xfrm>
            <a:off x="2209800" y="1643683"/>
            <a:ext cx="14104946" cy="7566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5871"/>
              </a:lnSpc>
              <a:spcBef>
                <a:spcPct val="0"/>
              </a:spcBef>
            </a:pPr>
            <a:r>
              <a:rPr lang="en-US" sz="5000" b="1" spc="-150" dirty="0">
                <a:solidFill>
                  <a:srgbClr val="1A3B85"/>
                </a:solidFill>
                <a:latin typeface="Arial" panose="020B0604020202020204" pitchFamily="34" charset="0"/>
                <a:ea typeface="Arial MT Pro Bold"/>
                <a:cs typeface="Arial" panose="020B0604020202020204" pitchFamily="34" charset="0"/>
                <a:sym typeface="Arial MT Pro Bold"/>
              </a:rPr>
              <a:t>Massage</a:t>
            </a:r>
            <a:r>
              <a:rPr lang="en-US" sz="4892" b="1" spc="-150" dirty="0">
                <a:solidFill>
                  <a:srgbClr val="1A3B85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 Therapy Act</a:t>
            </a:r>
          </a:p>
        </p:txBody>
      </p:sp>
      <p:pic>
        <p:nvPicPr>
          <p:cNvPr id="13" name="Picture 12" descr="Logo, icon&#10;&#10;AI-generated content may be incorrect.">
            <a:extLst>
              <a:ext uri="{FF2B5EF4-FFF2-40B4-BE49-F238E27FC236}">
                <a16:creationId xmlns:a16="http://schemas.microsoft.com/office/drawing/2014/main" id="{6B698550-E9D7-C4E3-F204-5E1DE621DD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126301"/>
            <a:ext cx="864237" cy="98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627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8A89CC-4A4F-33AF-E02B-623372D9A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426F913-8B62-8C48-CF18-DF363A586C43}"/>
              </a:ext>
            </a:extLst>
          </p:cNvPr>
          <p:cNvGrpSpPr/>
          <p:nvPr/>
        </p:nvGrpSpPr>
        <p:grpSpPr>
          <a:xfrm>
            <a:off x="0" y="994706"/>
            <a:ext cx="18288000" cy="195820"/>
            <a:chOff x="0" y="0"/>
            <a:chExt cx="24431306" cy="45743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4415B020-43EE-F4A0-9C15-9D2B73EF212D}"/>
                </a:ext>
              </a:extLst>
            </p:cNvPr>
            <p:cNvSpPr/>
            <p:nvPr/>
          </p:nvSpPr>
          <p:spPr>
            <a:xfrm>
              <a:off x="0" y="0"/>
              <a:ext cx="24431244" cy="457454"/>
            </a:xfrm>
            <a:custGeom>
              <a:avLst/>
              <a:gdLst/>
              <a:ahLst/>
              <a:cxnLst/>
              <a:rect l="l" t="t" r="r" b="b"/>
              <a:pathLst>
                <a:path w="24431244" h="457454">
                  <a:moveTo>
                    <a:pt x="0" y="0"/>
                  </a:moveTo>
                  <a:lnTo>
                    <a:pt x="24431244" y="0"/>
                  </a:lnTo>
                  <a:lnTo>
                    <a:pt x="24431244" y="457454"/>
                  </a:lnTo>
                  <a:lnTo>
                    <a:pt x="0" y="457454"/>
                  </a:lnTo>
                  <a:close/>
                </a:path>
              </a:pathLst>
            </a:custGeom>
            <a:solidFill>
              <a:srgbClr val="25283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Freeform 4">
            <a:extLst>
              <a:ext uri="{FF2B5EF4-FFF2-40B4-BE49-F238E27FC236}">
                <a16:creationId xmlns:a16="http://schemas.microsoft.com/office/drawing/2014/main" id="{2E1F9EE7-7F3C-1501-3F37-D9D5ECC40655}"/>
              </a:ext>
            </a:extLst>
          </p:cNvPr>
          <p:cNvSpPr/>
          <p:nvPr/>
        </p:nvSpPr>
        <p:spPr>
          <a:xfrm>
            <a:off x="0" y="-2183"/>
            <a:ext cx="18293063" cy="1097262"/>
          </a:xfrm>
          <a:custGeom>
            <a:avLst/>
            <a:gdLst/>
            <a:ahLst/>
            <a:cxnLst/>
            <a:rect l="l" t="t" r="r" b="b"/>
            <a:pathLst>
              <a:path w="18319539" h="1097262">
                <a:moveTo>
                  <a:pt x="0" y="0"/>
                </a:moveTo>
                <a:lnTo>
                  <a:pt x="18319540" y="0"/>
                </a:lnTo>
                <a:lnTo>
                  <a:pt x="18319540" y="1097263"/>
                </a:lnTo>
                <a:lnTo>
                  <a:pt x="0" y="1097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06FF087E-ED94-F5EA-B488-1F13D908CBD7}"/>
              </a:ext>
            </a:extLst>
          </p:cNvPr>
          <p:cNvGrpSpPr/>
          <p:nvPr/>
        </p:nvGrpSpPr>
        <p:grpSpPr>
          <a:xfrm>
            <a:off x="0" y="9633666"/>
            <a:ext cx="18301238" cy="686159"/>
            <a:chOff x="0" y="0"/>
            <a:chExt cx="24401650" cy="914879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299BD248-CAE8-A557-A43C-BC2430D45761}"/>
                </a:ext>
              </a:extLst>
            </p:cNvPr>
            <p:cNvSpPr/>
            <p:nvPr/>
          </p:nvSpPr>
          <p:spPr>
            <a:xfrm>
              <a:off x="0" y="0"/>
              <a:ext cx="24401653" cy="914908"/>
            </a:xfrm>
            <a:custGeom>
              <a:avLst/>
              <a:gdLst/>
              <a:ahLst/>
              <a:cxnLst/>
              <a:rect l="l" t="t" r="r" b="b"/>
              <a:pathLst>
                <a:path w="24401653" h="914908">
                  <a:moveTo>
                    <a:pt x="0" y="0"/>
                  </a:moveTo>
                  <a:lnTo>
                    <a:pt x="24401653" y="0"/>
                  </a:lnTo>
                  <a:lnTo>
                    <a:pt x="24401653" y="914908"/>
                  </a:lnTo>
                  <a:lnTo>
                    <a:pt x="0" y="914908"/>
                  </a:lnTo>
                  <a:close/>
                </a:path>
              </a:pathLst>
            </a:custGeom>
            <a:solidFill>
              <a:srgbClr val="1259A9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FAC80560-F182-EF4A-F247-D9DEB806FAF1}"/>
              </a:ext>
            </a:extLst>
          </p:cNvPr>
          <p:cNvSpPr txBox="1"/>
          <p:nvPr/>
        </p:nvSpPr>
        <p:spPr>
          <a:xfrm>
            <a:off x="11936415" y="9761103"/>
            <a:ext cx="5397172" cy="634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375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27" b="0" i="0" u="none" strike="noStrike" kern="1200" cap="none" spc="0" normalizeH="0" baseline="0" noProof="0" dirty="0">
                <a:ln>
                  <a:noFill/>
                </a:ln>
                <a:solidFill>
                  <a:srgbClr val="EAEAEB"/>
                </a:solidFill>
                <a:effectLst/>
                <a:uLnTx/>
                <a:uFillTx/>
                <a:latin typeface="Arial MT Pro"/>
                <a:ea typeface="Arial MT Pro"/>
                <a:cs typeface="Arial MT Pro"/>
                <a:sym typeface="Arial MT Pro"/>
              </a:rPr>
              <a:t>SantaBarbaraCA.gov</a:t>
            </a:r>
          </a:p>
        </p:txBody>
      </p:sp>
      <p:sp>
        <p:nvSpPr>
          <p:cNvPr id="8" name="Freeform 8" descr="SBCitySeal_FullColor_600px.png">
            <a:extLst>
              <a:ext uri="{FF2B5EF4-FFF2-40B4-BE49-F238E27FC236}">
                <a16:creationId xmlns:a16="http://schemas.microsoft.com/office/drawing/2014/main" id="{B5B9F615-5788-BE6F-A4A2-4F76077C1A9D}"/>
              </a:ext>
            </a:extLst>
          </p:cNvPr>
          <p:cNvSpPr/>
          <p:nvPr/>
        </p:nvSpPr>
        <p:spPr>
          <a:xfrm>
            <a:off x="16469351" y="158737"/>
            <a:ext cx="864236" cy="870869"/>
          </a:xfrm>
          <a:custGeom>
            <a:avLst/>
            <a:gdLst/>
            <a:ahLst/>
            <a:cxnLst/>
            <a:rect l="l" t="t" r="r" b="b"/>
            <a:pathLst>
              <a:path w="864236" h="870869">
                <a:moveTo>
                  <a:pt x="0" y="0"/>
                </a:moveTo>
                <a:lnTo>
                  <a:pt x="864236" y="0"/>
                </a:lnTo>
                <a:lnTo>
                  <a:pt x="864236" y="870869"/>
                </a:lnTo>
                <a:lnTo>
                  <a:pt x="0" y="8708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30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4DCE9A4C-A868-1EE4-3A10-B47FC3D81EF3}"/>
              </a:ext>
            </a:extLst>
          </p:cNvPr>
          <p:cNvSpPr txBox="1"/>
          <p:nvPr/>
        </p:nvSpPr>
        <p:spPr>
          <a:xfrm>
            <a:off x="1295400" y="9802623"/>
            <a:ext cx="1454144" cy="320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01"/>
              </a:lnSpc>
            </a:pPr>
            <a:r>
              <a:rPr lang="en-US" sz="2084" dirty="0">
                <a:solidFill>
                  <a:srgbClr val="E8E8ED"/>
                </a:solidFill>
                <a:latin typeface="Arial MT Pro"/>
                <a:ea typeface="Arial MT Pro"/>
                <a:cs typeface="Arial MT Pro"/>
                <a:sym typeface="Arial MT Pro"/>
              </a:rPr>
              <a:t>9</a:t>
            </a:r>
          </a:p>
        </p:txBody>
      </p:sp>
      <p:grpSp>
        <p:nvGrpSpPr>
          <p:cNvPr id="13" name="Group 13">
            <a:extLst>
              <a:ext uri="{FF2B5EF4-FFF2-40B4-BE49-F238E27FC236}">
                <a16:creationId xmlns:a16="http://schemas.microsoft.com/office/drawing/2014/main" id="{9F2C2B27-CF15-3E12-7201-957F1B3D8172}"/>
              </a:ext>
            </a:extLst>
          </p:cNvPr>
          <p:cNvGrpSpPr/>
          <p:nvPr/>
        </p:nvGrpSpPr>
        <p:grpSpPr>
          <a:xfrm>
            <a:off x="-76199" y="1053168"/>
            <a:ext cx="18364152" cy="8580497"/>
            <a:chOff x="0" y="-47625"/>
            <a:chExt cx="3423455" cy="3483780"/>
          </a:xfrm>
        </p:grpSpPr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30D7E4C2-78BF-B9F7-64DA-6EF670916E1E}"/>
                </a:ext>
              </a:extLst>
            </p:cNvPr>
            <p:cNvSpPr/>
            <p:nvPr/>
          </p:nvSpPr>
          <p:spPr>
            <a:xfrm>
              <a:off x="14205" y="0"/>
              <a:ext cx="3409250" cy="3436155"/>
            </a:xfrm>
            <a:custGeom>
              <a:avLst/>
              <a:gdLst/>
              <a:ahLst/>
              <a:cxnLst/>
              <a:rect l="l" t="t" r="r" b="b"/>
              <a:pathLst>
                <a:path w="3416853" h="3436155">
                  <a:moveTo>
                    <a:pt x="0" y="0"/>
                  </a:moveTo>
                  <a:lnTo>
                    <a:pt x="3416853" y="0"/>
                  </a:lnTo>
                  <a:lnTo>
                    <a:pt x="3416853" y="3436155"/>
                  </a:lnTo>
                  <a:lnTo>
                    <a:pt x="0" y="3436155"/>
                  </a:lnTo>
                  <a:close/>
                </a:path>
              </a:pathLst>
            </a:custGeom>
            <a:solidFill>
              <a:srgbClr val="0E437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>
              <a:extLst>
                <a:ext uri="{FF2B5EF4-FFF2-40B4-BE49-F238E27FC236}">
                  <a16:creationId xmlns:a16="http://schemas.microsoft.com/office/drawing/2014/main" id="{05A195F7-60A2-7F98-DA7D-43226061CABD}"/>
                </a:ext>
              </a:extLst>
            </p:cNvPr>
            <p:cNvSpPr txBox="1"/>
            <p:nvPr/>
          </p:nvSpPr>
          <p:spPr>
            <a:xfrm>
              <a:off x="0" y="-47625"/>
              <a:ext cx="3416853" cy="34837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lvl="0" indent="0" algn="ctr">
                <a:lnSpc>
                  <a:spcPts val="250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6" name="Group 17">
            <a:extLst>
              <a:ext uri="{FF2B5EF4-FFF2-40B4-BE49-F238E27FC236}">
                <a16:creationId xmlns:a16="http://schemas.microsoft.com/office/drawing/2014/main" id="{9A148A33-FC8B-9513-895D-BE5F743097A3}"/>
              </a:ext>
            </a:extLst>
          </p:cNvPr>
          <p:cNvGrpSpPr/>
          <p:nvPr/>
        </p:nvGrpSpPr>
        <p:grpSpPr>
          <a:xfrm>
            <a:off x="401011" y="4428623"/>
            <a:ext cx="17048788" cy="4934615"/>
            <a:chOff x="0" y="-2706153"/>
            <a:chExt cx="22731717" cy="6579483"/>
          </a:xfrm>
        </p:grpSpPr>
        <p:grpSp>
          <p:nvGrpSpPr>
            <p:cNvPr id="17" name="Group 18">
              <a:extLst>
                <a:ext uri="{FF2B5EF4-FFF2-40B4-BE49-F238E27FC236}">
                  <a16:creationId xmlns:a16="http://schemas.microsoft.com/office/drawing/2014/main" id="{031E69E0-5906-8F7B-ED9A-CD0E4F07070A}"/>
                </a:ext>
              </a:extLst>
            </p:cNvPr>
            <p:cNvGrpSpPr/>
            <p:nvPr/>
          </p:nvGrpSpPr>
          <p:grpSpPr>
            <a:xfrm>
              <a:off x="0" y="-2706153"/>
              <a:ext cx="22731717" cy="6579483"/>
              <a:chOff x="0" y="-648147"/>
              <a:chExt cx="5444444" cy="1575843"/>
            </a:xfrm>
          </p:grpSpPr>
          <p:sp>
            <p:nvSpPr>
              <p:cNvPr id="19" name="Freeform 19">
                <a:extLst>
                  <a:ext uri="{FF2B5EF4-FFF2-40B4-BE49-F238E27FC236}">
                    <a16:creationId xmlns:a16="http://schemas.microsoft.com/office/drawing/2014/main" id="{53BDED02-FDAA-C255-9754-C7A599249D16}"/>
                  </a:ext>
                </a:extLst>
              </p:cNvPr>
              <p:cNvSpPr/>
              <p:nvPr/>
            </p:nvSpPr>
            <p:spPr>
              <a:xfrm>
                <a:off x="0" y="-648147"/>
                <a:ext cx="5444444" cy="1575843"/>
              </a:xfrm>
              <a:custGeom>
                <a:avLst/>
                <a:gdLst/>
                <a:ahLst/>
                <a:cxnLst/>
                <a:rect l="l" t="t" r="r" b="b"/>
                <a:pathLst>
                  <a:path w="2403328" h="305530">
                    <a:moveTo>
                      <a:pt x="0" y="0"/>
                    </a:moveTo>
                    <a:lnTo>
                      <a:pt x="2403328" y="0"/>
                    </a:lnTo>
                    <a:lnTo>
                      <a:pt x="2403328" y="305530"/>
                    </a:lnTo>
                    <a:lnTo>
                      <a:pt x="0" y="305530"/>
                    </a:lnTo>
                    <a:close/>
                  </a:path>
                </a:pathLst>
              </a:custGeom>
              <a:solidFill>
                <a:srgbClr val="EBEBEB"/>
              </a:solidFill>
              <a:ln w="19050" cap="sq">
                <a:solidFill>
                  <a:srgbClr val="1259A9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TextBox 20">
                <a:extLst>
                  <a:ext uri="{FF2B5EF4-FFF2-40B4-BE49-F238E27FC236}">
                    <a16:creationId xmlns:a16="http://schemas.microsoft.com/office/drawing/2014/main" id="{5C17A3A1-5B9B-3B05-994F-FF0C896FC700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2403328" cy="35315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501"/>
                  </a:lnSpc>
                </a:pPr>
                <a:endParaRPr/>
              </a:p>
            </p:txBody>
          </p:sp>
        </p:grpSp>
        <p:sp>
          <p:nvSpPr>
            <p:cNvPr id="18" name="TextBox 21">
              <a:extLst>
                <a:ext uri="{FF2B5EF4-FFF2-40B4-BE49-F238E27FC236}">
                  <a16:creationId xmlns:a16="http://schemas.microsoft.com/office/drawing/2014/main" id="{C2C9234B-0144-0C2D-B4BF-5C74327BEB8F}"/>
                </a:ext>
              </a:extLst>
            </p:cNvPr>
            <p:cNvSpPr txBox="1"/>
            <p:nvPr/>
          </p:nvSpPr>
          <p:spPr>
            <a:xfrm>
              <a:off x="227368" y="-2251969"/>
              <a:ext cx="22276981" cy="480276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342900" lvl="0" indent="-342900" algn="just">
                <a:lnSpc>
                  <a:spcPct val="15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sz="3200" dirty="0">
                  <a:latin typeface="Arial" panose="020B0604020202020204" pitchFamily="34" charset="0"/>
                  <a:ea typeface="Arial MT Pro Bold"/>
                  <a:cs typeface="Arial" panose="020B0604020202020204" pitchFamily="34" charset="0"/>
                  <a:sym typeface="Arial MT Pro Bold"/>
                </a:rPr>
                <a:t>A not-for-profit, non-governmental public benefit corporation that certifies massage therapists under California legislative authority. </a:t>
              </a:r>
            </a:p>
            <a:p>
              <a:pPr marL="342900" lvl="0" indent="-342900" algn="just">
                <a:lnSpc>
                  <a:spcPct val="15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sz="3200" dirty="0">
                  <a:latin typeface="Arial" panose="020B0604020202020204" pitchFamily="34" charset="0"/>
                  <a:ea typeface="Arial MT Pro Bold"/>
                  <a:cs typeface="Arial" panose="020B0604020202020204" pitchFamily="34" charset="0"/>
                  <a:sym typeface="Arial MT Pro Bold"/>
                </a:rPr>
                <a:t>Upholds minimum standards for massage schooling programs and training curriculums. </a:t>
              </a:r>
            </a:p>
            <a:p>
              <a:pPr marL="342900" indent="-342900" algn="just">
                <a:lnSpc>
                  <a:spcPct val="15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sz="3200" dirty="0">
                  <a:latin typeface="Arial" panose="020B0604020202020204" pitchFamily="34" charset="0"/>
                  <a:ea typeface="Arial MT Pro Bold"/>
                  <a:cs typeface="Arial" panose="020B0604020202020204" pitchFamily="34" charset="0"/>
                  <a:sym typeface="Arial MT Pro Bold"/>
                </a:rPr>
                <a:t>Manages the certification process for massage therapists within the State of California.</a:t>
              </a:r>
            </a:p>
            <a:p>
              <a:pPr marL="342900" lvl="0" indent="-342900" algn="just">
                <a:lnSpc>
                  <a:spcPct val="15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sz="3200" dirty="0">
                  <a:latin typeface="Arial" panose="020B0604020202020204" pitchFamily="34" charset="0"/>
                  <a:ea typeface="Arial MT Pro Bold"/>
                  <a:cs typeface="Arial" panose="020B0604020202020204" pitchFamily="34" charset="0"/>
                  <a:sym typeface="Arial MT Pro Bold"/>
                </a:rPr>
                <a:t>Maintains an active list of approved massage schools and certified massage therapists.</a:t>
              </a:r>
            </a:p>
          </p:txBody>
        </p: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B3822F63-4181-A10C-DBDE-B37CD447AC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5693" y="1340456"/>
            <a:ext cx="9514196" cy="3014822"/>
          </a:xfrm>
          <a:prstGeom prst="rect">
            <a:avLst/>
          </a:prstGeom>
        </p:spPr>
      </p:pic>
      <p:pic>
        <p:nvPicPr>
          <p:cNvPr id="11" name="Picture 10" descr="Logo, icon&#10;&#10;AI-generated content may be incorrect.">
            <a:extLst>
              <a:ext uri="{FF2B5EF4-FFF2-40B4-BE49-F238E27FC236}">
                <a16:creationId xmlns:a16="http://schemas.microsoft.com/office/drawing/2014/main" id="{1CBEDC6F-564A-3F43-4149-7A47BD1F7C3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126301"/>
            <a:ext cx="864237" cy="98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637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13824</TotalTime>
  <Words>1487</Words>
  <Application>Microsoft Office PowerPoint</Application>
  <PresentationFormat>Custom</PresentationFormat>
  <Paragraphs>224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 MT Pro</vt:lpstr>
      <vt:lpstr>Calibri</vt:lpstr>
      <vt:lpstr>Arial</vt:lpstr>
      <vt:lpstr>Arial MT Pro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(JUL - SEPT) Quarterly Report on Community Engagement</dc:title>
  <dc:creator>Samantha Acosta</dc:creator>
  <cp:lastModifiedBy>Joscelyn Guzman</cp:lastModifiedBy>
  <cp:revision>127</cp:revision>
  <dcterms:created xsi:type="dcterms:W3CDTF">2006-08-16T00:00:00Z</dcterms:created>
  <dcterms:modified xsi:type="dcterms:W3CDTF">2025-11-19T16:58:23Z</dcterms:modified>
  <dc:identifier>DAGyrqoWvcM</dc:identifier>
</cp:coreProperties>
</file>